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grandir Bold" pitchFamily="2" charset="77"/>
      <p:regular r:id="rId15"/>
      <p:bold r:id="rId16"/>
    </p:embeddedFont>
    <p:embeddedFont>
      <p:font typeface="Canva Sans" panose="020B0503030501040103" pitchFamily="34" charset="0"/>
      <p:regular r:id="rId17"/>
    </p:embeddedFont>
    <p:embeddedFont>
      <p:font typeface="Canva Sans Bold" panose="020B0803030501040103" pitchFamily="34" charset="0"/>
      <p:regular r:id="rId18"/>
      <p:bold r:id="rId19"/>
    </p:embeddedFont>
    <p:embeddedFont>
      <p:font typeface="Montserrat" pitchFamily="2" charset="77"/>
      <p:regular r:id="rId20"/>
      <p:bold r:id="rId21"/>
      <p:italic r:id="rId22"/>
    </p:embeddedFont>
    <p:embeddedFont>
      <p:font typeface="Montserrat Bold" pitchFamily="2" charset="77"/>
      <p:regular r:id="rId23"/>
      <p:bold r:id="rId24"/>
    </p:embeddedFont>
    <p:embeddedFont>
      <p:font typeface="Montserrat Bold Italics" pitchFamily="2" charset="77"/>
      <p:regular r:id="rId25"/>
      <p:bold r:id="rId26"/>
      <p:italic r:id="rId27"/>
      <p:boldItalic r:id="rId28"/>
    </p:embeddedFont>
    <p:embeddedFont>
      <p:font typeface="Montserrat Italics" pitchFamily="2" charset="77"/>
      <p:regular r:id="rId29"/>
      <p:italic r:id="rId30"/>
    </p:embeddedFont>
    <p:embeddedFont>
      <p:font typeface="Montserrat Medium" panose="020F0502020204030204" pitchFamily="34" charset="0"/>
      <p:regular r:id="rId31"/>
    </p:embeddedFont>
    <p:embeddedFont>
      <p:font typeface="Montserrat Ultra-Bold" pitchFamily="2" charset="77"/>
      <p:regular r:id="rId32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41" autoAdjust="0"/>
    <p:restoredTop sz="94646" autoAdjust="0"/>
  </p:normalViewPr>
  <p:slideViewPr>
    <p:cSldViewPr>
      <p:cViewPr varScale="1">
        <p:scale>
          <a:sx n="69" d="100"/>
          <a:sy n="69" d="100"/>
        </p:scale>
        <p:origin x="29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svg"/><Relationship Id="rId18" Type="http://schemas.openxmlformats.org/officeDocument/2006/relationships/image" Target="../media/image93.png"/><Relationship Id="rId3" Type="http://schemas.openxmlformats.org/officeDocument/2006/relationships/image" Target="../media/image3.svg"/><Relationship Id="rId7" Type="http://schemas.openxmlformats.org/officeDocument/2006/relationships/image" Target="../media/image84.svg"/><Relationship Id="rId12" Type="http://schemas.openxmlformats.org/officeDocument/2006/relationships/image" Target="../media/image89.png"/><Relationship Id="rId17" Type="http://schemas.openxmlformats.org/officeDocument/2006/relationships/image" Target="../media/image92.svg"/><Relationship Id="rId2" Type="http://schemas.openxmlformats.org/officeDocument/2006/relationships/image" Target="../media/image2.png"/><Relationship Id="rId16" Type="http://schemas.openxmlformats.org/officeDocument/2006/relationships/image" Target="../media/image91.png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88.svg"/><Relationship Id="rId5" Type="http://schemas.openxmlformats.org/officeDocument/2006/relationships/image" Target="../media/image82.svg"/><Relationship Id="rId15" Type="http://schemas.openxmlformats.org/officeDocument/2006/relationships/image" Target="../media/image72.svg"/><Relationship Id="rId10" Type="http://schemas.openxmlformats.org/officeDocument/2006/relationships/image" Target="../media/image87.png"/><Relationship Id="rId19" Type="http://schemas.openxmlformats.org/officeDocument/2006/relationships/image" Target="../media/image94.svg"/><Relationship Id="rId4" Type="http://schemas.openxmlformats.org/officeDocument/2006/relationships/image" Target="../media/image81.png"/><Relationship Id="rId9" Type="http://schemas.openxmlformats.org/officeDocument/2006/relationships/image" Target="../media/image86.svg"/><Relationship Id="rId14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svg"/><Relationship Id="rId18" Type="http://schemas.openxmlformats.org/officeDocument/2006/relationships/image" Target="../media/image97.png"/><Relationship Id="rId26" Type="http://schemas.openxmlformats.org/officeDocument/2006/relationships/image" Target="../media/image105.png"/><Relationship Id="rId39" Type="http://schemas.openxmlformats.org/officeDocument/2006/relationships/image" Target="../media/image118.svg"/><Relationship Id="rId21" Type="http://schemas.openxmlformats.org/officeDocument/2006/relationships/image" Target="../media/image100.svg"/><Relationship Id="rId34" Type="http://schemas.openxmlformats.org/officeDocument/2006/relationships/image" Target="../media/image113.png"/><Relationship Id="rId7" Type="http://schemas.openxmlformats.org/officeDocument/2006/relationships/image" Target="../media/image41.svg"/><Relationship Id="rId12" Type="http://schemas.openxmlformats.org/officeDocument/2006/relationships/image" Target="../media/image48.png"/><Relationship Id="rId17" Type="http://schemas.openxmlformats.org/officeDocument/2006/relationships/image" Target="../media/image96.svg"/><Relationship Id="rId25" Type="http://schemas.openxmlformats.org/officeDocument/2006/relationships/image" Target="../media/image104.svg"/><Relationship Id="rId33" Type="http://schemas.openxmlformats.org/officeDocument/2006/relationships/image" Target="../media/image112.svg"/><Relationship Id="rId38" Type="http://schemas.openxmlformats.org/officeDocument/2006/relationships/image" Target="../media/image117.png"/><Relationship Id="rId2" Type="http://schemas.openxmlformats.org/officeDocument/2006/relationships/image" Target="../media/image2.png"/><Relationship Id="rId16" Type="http://schemas.openxmlformats.org/officeDocument/2006/relationships/image" Target="../media/image95.png"/><Relationship Id="rId20" Type="http://schemas.openxmlformats.org/officeDocument/2006/relationships/image" Target="../media/image99.png"/><Relationship Id="rId29" Type="http://schemas.openxmlformats.org/officeDocument/2006/relationships/image" Target="../media/image10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24" Type="http://schemas.openxmlformats.org/officeDocument/2006/relationships/image" Target="../media/image103.png"/><Relationship Id="rId32" Type="http://schemas.openxmlformats.org/officeDocument/2006/relationships/image" Target="../media/image111.png"/><Relationship Id="rId37" Type="http://schemas.openxmlformats.org/officeDocument/2006/relationships/image" Target="../media/image116.svg"/><Relationship Id="rId40" Type="http://schemas.openxmlformats.org/officeDocument/2006/relationships/image" Target="../media/image6.png"/><Relationship Id="rId5" Type="http://schemas.openxmlformats.org/officeDocument/2006/relationships/image" Target="../media/image39.svg"/><Relationship Id="rId15" Type="http://schemas.openxmlformats.org/officeDocument/2006/relationships/image" Target="../media/image47.svg"/><Relationship Id="rId23" Type="http://schemas.openxmlformats.org/officeDocument/2006/relationships/image" Target="../media/image102.svg"/><Relationship Id="rId28" Type="http://schemas.openxmlformats.org/officeDocument/2006/relationships/image" Target="../media/image107.png"/><Relationship Id="rId36" Type="http://schemas.openxmlformats.org/officeDocument/2006/relationships/image" Target="../media/image115.png"/><Relationship Id="rId10" Type="http://schemas.openxmlformats.org/officeDocument/2006/relationships/image" Target="../media/image44.png"/><Relationship Id="rId19" Type="http://schemas.openxmlformats.org/officeDocument/2006/relationships/image" Target="../media/image98.svg"/><Relationship Id="rId31" Type="http://schemas.openxmlformats.org/officeDocument/2006/relationships/image" Target="../media/image110.svg"/><Relationship Id="rId4" Type="http://schemas.openxmlformats.org/officeDocument/2006/relationships/image" Target="../media/image38.png"/><Relationship Id="rId9" Type="http://schemas.openxmlformats.org/officeDocument/2006/relationships/image" Target="../media/image43.svg"/><Relationship Id="rId14" Type="http://schemas.openxmlformats.org/officeDocument/2006/relationships/image" Target="../media/image46.png"/><Relationship Id="rId22" Type="http://schemas.openxmlformats.org/officeDocument/2006/relationships/image" Target="../media/image101.png"/><Relationship Id="rId27" Type="http://schemas.openxmlformats.org/officeDocument/2006/relationships/image" Target="../media/image106.svg"/><Relationship Id="rId30" Type="http://schemas.openxmlformats.org/officeDocument/2006/relationships/image" Target="../media/image109.png"/><Relationship Id="rId35" Type="http://schemas.openxmlformats.org/officeDocument/2006/relationships/image" Target="../media/image114.svg"/><Relationship Id="rId8" Type="http://schemas.openxmlformats.org/officeDocument/2006/relationships/image" Target="../media/image42.png"/><Relationship Id="rId3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9.svg"/><Relationship Id="rId7" Type="http://schemas.openxmlformats.org/officeDocument/2006/relationships/image" Target="../media/image120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.svg"/><Relationship Id="rId10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12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9.svg"/><Relationship Id="rId7" Type="http://schemas.openxmlformats.org/officeDocument/2006/relationships/image" Target="../media/image12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124.svg"/><Relationship Id="rId10" Type="http://schemas.openxmlformats.org/officeDocument/2006/relationships/image" Target="../media/image6.png"/><Relationship Id="rId4" Type="http://schemas.openxmlformats.org/officeDocument/2006/relationships/image" Target="../media/image123.png"/><Relationship Id="rId9" Type="http://schemas.openxmlformats.org/officeDocument/2006/relationships/image" Target="../media/image12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5.sv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17" Type="http://schemas.openxmlformats.org/officeDocument/2006/relationships/image" Target="../media/image28.svg"/><Relationship Id="rId2" Type="http://schemas.openxmlformats.org/officeDocument/2006/relationships/image" Target="../media/image14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22.png"/><Relationship Id="rId5" Type="http://schemas.openxmlformats.org/officeDocument/2006/relationships/image" Target="../media/image17.svg"/><Relationship Id="rId15" Type="http://schemas.openxmlformats.org/officeDocument/2006/relationships/image" Target="../media/image26.png"/><Relationship Id="rId10" Type="http://schemas.openxmlformats.org/officeDocument/2006/relationships/image" Target="../media/image21.jpeg"/><Relationship Id="rId19" Type="http://schemas.openxmlformats.org/officeDocument/2006/relationships/image" Target="../media/image30.png"/><Relationship Id="rId4" Type="http://schemas.openxmlformats.org/officeDocument/2006/relationships/image" Target="../media/image16.png"/><Relationship Id="rId9" Type="http://schemas.openxmlformats.org/officeDocument/2006/relationships/image" Target="../media/image20.svg"/><Relationship Id="rId14" Type="http://schemas.openxmlformats.org/officeDocument/2006/relationships/image" Target="../media/image2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4.svg"/><Relationship Id="rId12" Type="http://schemas.openxmlformats.org/officeDocument/2006/relationships/hyperlink" Target="https://recommendation-model.bravesites.com/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3.png"/><Relationship Id="rId11" Type="http://schemas.openxmlformats.org/officeDocument/2006/relationships/image" Target="../media/image35.png"/><Relationship Id="rId5" Type="http://schemas.openxmlformats.org/officeDocument/2006/relationships/image" Target="../media/image32.svg"/><Relationship Id="rId10" Type="http://schemas.openxmlformats.org/officeDocument/2006/relationships/image" Target="../media/image6.png"/><Relationship Id="rId4" Type="http://schemas.openxmlformats.org/officeDocument/2006/relationships/image" Target="../media/image31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18" Type="http://schemas.openxmlformats.org/officeDocument/2006/relationships/image" Target="../media/image50.png"/><Relationship Id="rId3" Type="http://schemas.openxmlformats.org/officeDocument/2006/relationships/image" Target="../media/image3.sv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17" Type="http://schemas.openxmlformats.org/officeDocument/2006/relationships/image" Target="../media/image49.svg"/><Relationship Id="rId2" Type="http://schemas.openxmlformats.org/officeDocument/2006/relationships/image" Target="../media/image2.png"/><Relationship Id="rId16" Type="http://schemas.openxmlformats.org/officeDocument/2006/relationships/image" Target="../media/image48.png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5" Type="http://schemas.openxmlformats.org/officeDocument/2006/relationships/image" Target="../media/image47.svg"/><Relationship Id="rId10" Type="http://schemas.openxmlformats.org/officeDocument/2006/relationships/image" Target="../media/image42.png"/><Relationship Id="rId19" Type="http://schemas.openxmlformats.org/officeDocument/2006/relationships/image" Target="../media/image51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3.png"/><Relationship Id="rId12" Type="http://schemas.openxmlformats.org/officeDocument/2006/relationships/image" Target="../media/image57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52.png"/><Relationship Id="rId11" Type="http://schemas.openxmlformats.org/officeDocument/2006/relationships/image" Target="../media/image6.png"/><Relationship Id="rId5" Type="http://schemas.openxmlformats.org/officeDocument/2006/relationships/image" Target="../media/image34.svg"/><Relationship Id="rId10" Type="http://schemas.openxmlformats.org/officeDocument/2006/relationships/image" Target="../media/image56.svg"/><Relationship Id="rId4" Type="http://schemas.openxmlformats.org/officeDocument/2006/relationships/image" Target="../media/image33.png"/><Relationship Id="rId9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6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66.svg"/><Relationship Id="rId3" Type="http://schemas.openxmlformats.org/officeDocument/2006/relationships/image" Target="../media/image60.svg"/><Relationship Id="rId7" Type="http://schemas.openxmlformats.org/officeDocument/2006/relationships/image" Target="../media/image9.svg"/><Relationship Id="rId12" Type="http://schemas.openxmlformats.org/officeDocument/2006/relationships/image" Target="../media/image65.png"/><Relationship Id="rId17" Type="http://schemas.openxmlformats.org/officeDocument/2006/relationships/image" Target="../media/image6.png"/><Relationship Id="rId2" Type="http://schemas.openxmlformats.org/officeDocument/2006/relationships/image" Target="../media/image59.png"/><Relationship Id="rId16" Type="http://schemas.openxmlformats.org/officeDocument/2006/relationships/hyperlink" Target="https://www.psmarketresearch.com/market-analysis/educational-technology-edtech-market?utm_source=chatgpt.com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64.svg"/><Relationship Id="rId5" Type="http://schemas.openxmlformats.org/officeDocument/2006/relationships/image" Target="../media/image62.svg"/><Relationship Id="rId15" Type="http://schemas.openxmlformats.org/officeDocument/2006/relationships/image" Target="../media/image68.svg"/><Relationship Id="rId10" Type="http://schemas.openxmlformats.org/officeDocument/2006/relationships/image" Target="../media/image63.png"/><Relationship Id="rId4" Type="http://schemas.openxmlformats.org/officeDocument/2006/relationships/image" Target="../media/image61.png"/><Relationship Id="rId9" Type="http://schemas.openxmlformats.org/officeDocument/2006/relationships/image" Target="../media/image11.svg"/><Relationship Id="rId14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svg"/><Relationship Id="rId3" Type="http://schemas.openxmlformats.org/officeDocument/2006/relationships/image" Target="../media/image70.svg"/><Relationship Id="rId7" Type="http://schemas.openxmlformats.org/officeDocument/2006/relationships/image" Target="../media/image72.svg"/><Relationship Id="rId12" Type="http://schemas.openxmlformats.org/officeDocument/2006/relationships/image" Target="../media/image77.png"/><Relationship Id="rId2" Type="http://schemas.openxmlformats.org/officeDocument/2006/relationships/image" Target="../media/image69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image" Target="../media/image76.svg"/><Relationship Id="rId5" Type="http://schemas.openxmlformats.org/officeDocument/2006/relationships/image" Target="../media/image9.svg"/><Relationship Id="rId15" Type="http://schemas.openxmlformats.org/officeDocument/2006/relationships/image" Target="../media/image80.svg"/><Relationship Id="rId10" Type="http://schemas.openxmlformats.org/officeDocument/2006/relationships/image" Target="../media/image75.png"/><Relationship Id="rId4" Type="http://schemas.openxmlformats.org/officeDocument/2006/relationships/image" Target="../media/image8.png"/><Relationship Id="rId9" Type="http://schemas.openxmlformats.org/officeDocument/2006/relationships/image" Target="../media/image74.svg"/><Relationship Id="rId14" Type="http://schemas.openxmlformats.org/officeDocument/2006/relationships/image" Target="../media/image7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99755" y="7313107"/>
            <a:ext cx="11653629" cy="3190675"/>
            <a:chOff x="0" y="0"/>
            <a:chExt cx="2226504" cy="60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26504" cy="609600"/>
            </a:xfrm>
            <a:custGeom>
              <a:avLst/>
              <a:gdLst/>
              <a:ahLst/>
              <a:cxnLst/>
              <a:rect l="l" t="t" r="r" b="b"/>
              <a:pathLst>
                <a:path w="2226504" h="609600">
                  <a:moveTo>
                    <a:pt x="2023304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2226504" y="609600"/>
                  </a:lnTo>
                  <a:lnTo>
                    <a:pt x="2023304" y="0"/>
                  </a:lnTo>
                  <a:close/>
                </a:path>
              </a:pathLst>
            </a:custGeom>
            <a:solidFill>
              <a:srgbClr val="489F4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266700"/>
              <a:ext cx="2023304" cy="876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44897" y="-631957"/>
            <a:ext cx="13173547" cy="11550914"/>
            <a:chOff x="0" y="0"/>
            <a:chExt cx="527955" cy="4629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7955" cy="462925"/>
            </a:xfrm>
            <a:custGeom>
              <a:avLst/>
              <a:gdLst/>
              <a:ahLst/>
              <a:cxnLst/>
              <a:rect l="l" t="t" r="r" b="b"/>
              <a:pathLst>
                <a:path w="527955" h="462925">
                  <a:moveTo>
                    <a:pt x="324755" y="0"/>
                  </a:moveTo>
                  <a:lnTo>
                    <a:pt x="0" y="0"/>
                  </a:lnTo>
                  <a:lnTo>
                    <a:pt x="203200" y="462925"/>
                  </a:lnTo>
                  <a:lnTo>
                    <a:pt x="527955" y="462925"/>
                  </a:lnTo>
                  <a:lnTo>
                    <a:pt x="324755" y="0"/>
                  </a:lnTo>
                  <a:close/>
                </a:path>
              </a:pathLst>
            </a:custGeom>
            <a:solidFill>
              <a:srgbClr val="1B63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1600" y="-266700"/>
              <a:ext cx="324755" cy="729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901466" y="1368968"/>
            <a:ext cx="8386534" cy="7304789"/>
            <a:chOff x="0" y="0"/>
            <a:chExt cx="699874" cy="609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9874" cy="609600"/>
            </a:xfrm>
            <a:custGeom>
              <a:avLst/>
              <a:gdLst/>
              <a:ahLst/>
              <a:cxnLst/>
              <a:rect l="l" t="t" r="r" b="b"/>
              <a:pathLst>
                <a:path w="699874" h="609600">
                  <a:moveTo>
                    <a:pt x="496674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699874" y="609600"/>
                  </a:lnTo>
                  <a:lnTo>
                    <a:pt x="496674" y="0"/>
                  </a:lnTo>
                  <a:close/>
                </a:path>
              </a:pathLst>
            </a:custGeom>
            <a:blipFill>
              <a:blip r:embed="rId2"/>
              <a:stretch>
                <a:fillRect l="-22997" r="-29811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622171" y="2236290"/>
            <a:ext cx="1521908" cy="2171188"/>
            <a:chOff x="0" y="0"/>
            <a:chExt cx="427303" cy="609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7303" cy="609600"/>
            </a:xfrm>
            <a:custGeom>
              <a:avLst/>
              <a:gdLst/>
              <a:ahLst/>
              <a:cxnLst/>
              <a:rect l="l" t="t" r="r" b="b"/>
              <a:pathLst>
                <a:path w="427303" h="609600">
                  <a:moveTo>
                    <a:pt x="224103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427303" y="609600"/>
                  </a:lnTo>
                  <a:lnTo>
                    <a:pt x="2241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01600" y="-266700"/>
              <a:ext cx="224103" cy="876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28330" y="6336220"/>
            <a:ext cx="1849753" cy="2638899"/>
            <a:chOff x="0" y="0"/>
            <a:chExt cx="427303" cy="6096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27303" cy="609600"/>
            </a:xfrm>
            <a:custGeom>
              <a:avLst/>
              <a:gdLst/>
              <a:ahLst/>
              <a:cxnLst/>
              <a:rect l="l" t="t" r="r" b="b"/>
              <a:pathLst>
                <a:path w="427303" h="609600">
                  <a:moveTo>
                    <a:pt x="224103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427303" y="609600"/>
                  </a:lnTo>
                  <a:lnTo>
                    <a:pt x="224103" y="0"/>
                  </a:lnTo>
                  <a:close/>
                </a:path>
              </a:pathLst>
            </a:custGeom>
            <a:solidFill>
              <a:srgbClr val="49A15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1600" y="-266700"/>
              <a:ext cx="224103" cy="876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370870" y="7655670"/>
            <a:ext cx="1849753" cy="2638899"/>
            <a:chOff x="0" y="0"/>
            <a:chExt cx="427303" cy="6096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27303" cy="609600"/>
            </a:xfrm>
            <a:custGeom>
              <a:avLst/>
              <a:gdLst/>
              <a:ahLst/>
              <a:cxnLst/>
              <a:rect l="l" t="t" r="r" b="b"/>
              <a:pathLst>
                <a:path w="427303" h="609600">
                  <a:moveTo>
                    <a:pt x="224103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427303" y="609600"/>
                  </a:lnTo>
                  <a:lnTo>
                    <a:pt x="224103" y="0"/>
                  </a:lnTo>
                  <a:close/>
                </a:path>
              </a:pathLst>
            </a:custGeom>
            <a:solidFill>
              <a:srgbClr val="1B63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1600" y="-266700"/>
              <a:ext cx="224103" cy="876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6734019" y="1504477"/>
            <a:ext cx="1620800" cy="502448"/>
          </a:xfrm>
          <a:custGeom>
            <a:avLst/>
            <a:gdLst/>
            <a:ahLst/>
            <a:cxnLst/>
            <a:rect l="l" t="t" r="r" b="b"/>
            <a:pathLst>
              <a:path w="1620800" h="502448">
                <a:moveTo>
                  <a:pt x="0" y="0"/>
                </a:moveTo>
                <a:lnTo>
                  <a:pt x="1620801" y="0"/>
                </a:lnTo>
                <a:lnTo>
                  <a:pt x="1620801" y="502448"/>
                </a:lnTo>
                <a:lnTo>
                  <a:pt x="0" y="502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6875859" y="0"/>
            <a:ext cx="1268220" cy="1268220"/>
          </a:xfrm>
          <a:custGeom>
            <a:avLst/>
            <a:gdLst/>
            <a:ahLst/>
            <a:cxnLst/>
            <a:rect l="l" t="t" r="r" b="b"/>
            <a:pathLst>
              <a:path w="1268220" h="1268220">
                <a:moveTo>
                  <a:pt x="0" y="0"/>
                </a:moveTo>
                <a:lnTo>
                  <a:pt x="1268220" y="0"/>
                </a:lnTo>
                <a:lnTo>
                  <a:pt x="1268220" y="1268220"/>
                </a:lnTo>
                <a:lnTo>
                  <a:pt x="0" y="1268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1028700" y="1974776"/>
            <a:ext cx="7326120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34"/>
              </a:lnSpc>
            </a:pPr>
            <a:r>
              <a:rPr lang="en-US" sz="6900" b="1">
                <a:solidFill>
                  <a:srgbClr val="1B406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ATHENA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3049042"/>
            <a:ext cx="8441059" cy="2707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6"/>
              </a:lnSpc>
            </a:pPr>
            <a:r>
              <a:rPr lang="en-US" sz="6179" b="1">
                <a:solidFill>
                  <a:srgbClr val="1B4063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COURSE RECOMMENDATION SYSTEM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945651" y="7553326"/>
            <a:ext cx="5576736" cy="2352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50"/>
              </a:lnSpc>
            </a:pPr>
            <a:r>
              <a:rPr lang="en-US" sz="2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Anmol Mittal - 221059688</a:t>
            </a:r>
          </a:p>
          <a:p>
            <a:pPr algn="just">
              <a:lnSpc>
                <a:spcPts val="3750"/>
              </a:lnSpc>
            </a:pPr>
            <a:r>
              <a:rPr lang="en-US" sz="2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Divyansh Gupta - 221297213</a:t>
            </a:r>
          </a:p>
          <a:p>
            <a:pPr algn="just">
              <a:lnSpc>
                <a:spcPts val="3750"/>
              </a:lnSpc>
            </a:pPr>
            <a:r>
              <a:rPr lang="en-US" sz="2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Duanrui Liu - 217409418</a:t>
            </a:r>
          </a:p>
          <a:p>
            <a:pPr algn="just">
              <a:lnSpc>
                <a:spcPts val="3750"/>
              </a:lnSpc>
            </a:pPr>
            <a:r>
              <a:rPr lang="en-US" sz="2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Priya Chaudhuri - 221060736</a:t>
            </a:r>
          </a:p>
          <a:p>
            <a:pPr algn="just">
              <a:lnSpc>
                <a:spcPts val="3750"/>
              </a:lnSpc>
            </a:pPr>
            <a:r>
              <a:rPr lang="en-US" sz="2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Sanya Kapoor - 221740519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04900" y="8479820"/>
            <a:ext cx="5576736" cy="923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5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Group 15</a:t>
            </a:r>
          </a:p>
          <a:p>
            <a:pPr algn="l">
              <a:lnSpc>
                <a:spcPts val="3750"/>
              </a:lnSpc>
            </a:pPr>
            <a:endParaRPr lang="en-US" sz="2500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2401824" y="8832245"/>
            <a:ext cx="1849753" cy="2638899"/>
            <a:chOff x="0" y="0"/>
            <a:chExt cx="427303" cy="6096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27303" cy="609600"/>
            </a:xfrm>
            <a:custGeom>
              <a:avLst/>
              <a:gdLst/>
              <a:ahLst/>
              <a:cxnLst/>
              <a:rect l="l" t="t" r="r" b="b"/>
              <a:pathLst>
                <a:path w="427303" h="609600">
                  <a:moveTo>
                    <a:pt x="224103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427303" y="609600"/>
                  </a:lnTo>
                  <a:lnTo>
                    <a:pt x="22410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01600" y="-266700"/>
              <a:ext cx="224103" cy="876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168495" y="146888"/>
            <a:ext cx="1973525" cy="300787"/>
          </a:xfrm>
          <a:custGeom>
            <a:avLst/>
            <a:gdLst/>
            <a:ahLst/>
            <a:cxnLst/>
            <a:rect l="l" t="t" r="r" b="b"/>
            <a:pathLst>
              <a:path w="1973525" h="300787">
                <a:moveTo>
                  <a:pt x="0" y="0"/>
                </a:moveTo>
                <a:lnTo>
                  <a:pt x="1973525" y="0"/>
                </a:lnTo>
                <a:lnTo>
                  <a:pt x="1973525" y="300787"/>
                </a:lnTo>
                <a:lnTo>
                  <a:pt x="0" y="3007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0" t="-6270" b="-6270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90198" y="398076"/>
            <a:ext cx="1620800" cy="502448"/>
          </a:xfrm>
          <a:custGeom>
            <a:avLst/>
            <a:gdLst/>
            <a:ahLst/>
            <a:cxnLst/>
            <a:rect l="l" t="t" r="r" b="b"/>
            <a:pathLst>
              <a:path w="1620800" h="502448">
                <a:moveTo>
                  <a:pt x="0" y="0"/>
                </a:moveTo>
                <a:lnTo>
                  <a:pt x="1620800" y="0"/>
                </a:lnTo>
                <a:lnTo>
                  <a:pt x="1620800" y="502448"/>
                </a:lnTo>
                <a:lnTo>
                  <a:pt x="0" y="502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1091024"/>
            <a:ext cx="18310998" cy="8015758"/>
            <a:chOff x="0" y="0"/>
            <a:chExt cx="5183128" cy="21111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83128" cy="2111146"/>
            </a:xfrm>
            <a:custGeom>
              <a:avLst/>
              <a:gdLst/>
              <a:ahLst/>
              <a:cxnLst/>
              <a:rect l="l" t="t" r="r" b="b"/>
              <a:pathLst>
                <a:path w="5183128" h="2111146">
                  <a:moveTo>
                    <a:pt x="0" y="0"/>
                  </a:moveTo>
                  <a:lnTo>
                    <a:pt x="5183128" y="0"/>
                  </a:lnTo>
                  <a:lnTo>
                    <a:pt x="5183128" y="2111146"/>
                  </a:lnTo>
                  <a:lnTo>
                    <a:pt x="0" y="2111146"/>
                  </a:lnTo>
                  <a:close/>
                </a:path>
              </a:pathLst>
            </a:custGeom>
            <a:solidFill>
              <a:srgbClr val="49A15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42875"/>
              <a:ext cx="5183128" cy="22540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  <a:p>
              <a:pPr algn="ctr">
                <a:lnSpc>
                  <a:spcPts val="3750"/>
                </a:lnSpc>
              </a:pPr>
              <a:endParaRPr/>
            </a:p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1238" y="8503739"/>
            <a:ext cx="2377681" cy="1783261"/>
          </a:xfrm>
          <a:custGeom>
            <a:avLst/>
            <a:gdLst/>
            <a:ahLst/>
            <a:cxnLst/>
            <a:rect l="l" t="t" r="r" b="b"/>
            <a:pathLst>
              <a:path w="2377681" h="1783261">
                <a:moveTo>
                  <a:pt x="0" y="0"/>
                </a:moveTo>
                <a:lnTo>
                  <a:pt x="2377681" y="0"/>
                </a:lnTo>
                <a:lnTo>
                  <a:pt x="2377681" y="1783261"/>
                </a:lnTo>
                <a:lnTo>
                  <a:pt x="0" y="1783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5729368" y="9950855"/>
            <a:ext cx="6492240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5203460" y="9619472"/>
            <a:ext cx="671658" cy="608976"/>
            <a:chOff x="0" y="0"/>
            <a:chExt cx="895545" cy="811968"/>
          </a:xfrm>
        </p:grpSpPr>
        <p:grpSp>
          <p:nvGrpSpPr>
            <p:cNvPr id="9" name="Group 9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155216" y="9628997"/>
            <a:ext cx="671658" cy="608976"/>
            <a:chOff x="0" y="0"/>
            <a:chExt cx="895545" cy="811968"/>
          </a:xfrm>
        </p:grpSpPr>
        <p:grpSp>
          <p:nvGrpSpPr>
            <p:cNvPr id="14" name="Group 14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103099" y="9628997"/>
            <a:ext cx="671658" cy="608976"/>
            <a:chOff x="0" y="0"/>
            <a:chExt cx="895545" cy="811968"/>
          </a:xfrm>
        </p:grpSpPr>
        <p:grpSp>
          <p:nvGrpSpPr>
            <p:cNvPr id="19" name="Group 19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050982" y="9628997"/>
            <a:ext cx="671658" cy="608976"/>
            <a:chOff x="0" y="0"/>
            <a:chExt cx="895545" cy="811968"/>
          </a:xfrm>
        </p:grpSpPr>
        <p:grpSp>
          <p:nvGrpSpPr>
            <p:cNvPr id="24" name="Group 24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8998866" y="9628997"/>
            <a:ext cx="671658" cy="608976"/>
            <a:chOff x="0" y="0"/>
            <a:chExt cx="895545" cy="811968"/>
          </a:xfrm>
        </p:grpSpPr>
        <p:grpSp>
          <p:nvGrpSpPr>
            <p:cNvPr id="29" name="Group 29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946749" y="9628997"/>
            <a:ext cx="671658" cy="608976"/>
            <a:chOff x="0" y="0"/>
            <a:chExt cx="895545" cy="811968"/>
          </a:xfrm>
        </p:grpSpPr>
        <p:grpSp>
          <p:nvGrpSpPr>
            <p:cNvPr id="34" name="Group 34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0894633" y="9628997"/>
            <a:ext cx="671658" cy="608976"/>
            <a:chOff x="0" y="0"/>
            <a:chExt cx="895545" cy="811968"/>
          </a:xfrm>
        </p:grpSpPr>
        <p:grpSp>
          <p:nvGrpSpPr>
            <p:cNvPr id="39" name="Group 39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42" name="TextBox 42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2500" b="1">
                  <a:solidFill>
                    <a:srgbClr val="FFFFFF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07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1842516" y="9628997"/>
            <a:ext cx="671658" cy="608976"/>
            <a:chOff x="0" y="0"/>
            <a:chExt cx="895545" cy="811968"/>
          </a:xfrm>
        </p:grpSpPr>
        <p:grpSp>
          <p:nvGrpSpPr>
            <p:cNvPr id="44" name="Group 44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TextBox 46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47" name="TextBox 47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sp>
        <p:nvSpPr>
          <p:cNvPr id="48" name="Freeform 48"/>
          <p:cNvSpPr/>
          <p:nvPr/>
        </p:nvSpPr>
        <p:spPr>
          <a:xfrm>
            <a:off x="5250638" y="3873975"/>
            <a:ext cx="2870434" cy="1228619"/>
          </a:xfrm>
          <a:custGeom>
            <a:avLst/>
            <a:gdLst/>
            <a:ahLst/>
            <a:cxnLst/>
            <a:rect l="l" t="t" r="r" b="b"/>
            <a:pathLst>
              <a:path w="2870434" h="1228619">
                <a:moveTo>
                  <a:pt x="0" y="0"/>
                </a:moveTo>
                <a:lnTo>
                  <a:pt x="2870435" y="0"/>
                </a:lnTo>
                <a:lnTo>
                  <a:pt x="2870435" y="1228619"/>
                </a:lnTo>
                <a:lnTo>
                  <a:pt x="0" y="12286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1977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9" name="Freeform 49"/>
          <p:cNvSpPr/>
          <p:nvPr/>
        </p:nvSpPr>
        <p:spPr>
          <a:xfrm>
            <a:off x="9760933" y="3873975"/>
            <a:ext cx="2828638" cy="1228619"/>
          </a:xfrm>
          <a:custGeom>
            <a:avLst/>
            <a:gdLst/>
            <a:ahLst/>
            <a:cxnLst/>
            <a:rect l="l" t="t" r="r" b="b"/>
            <a:pathLst>
              <a:path w="2828638" h="1228619">
                <a:moveTo>
                  <a:pt x="0" y="0"/>
                </a:moveTo>
                <a:lnTo>
                  <a:pt x="2828639" y="0"/>
                </a:lnTo>
                <a:lnTo>
                  <a:pt x="2828639" y="1228619"/>
                </a:lnTo>
                <a:lnTo>
                  <a:pt x="0" y="12286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021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0" name="Freeform 50"/>
          <p:cNvSpPr/>
          <p:nvPr/>
        </p:nvSpPr>
        <p:spPr>
          <a:xfrm>
            <a:off x="622009" y="3873975"/>
            <a:ext cx="2803366" cy="1228619"/>
          </a:xfrm>
          <a:custGeom>
            <a:avLst/>
            <a:gdLst/>
            <a:ahLst/>
            <a:cxnLst/>
            <a:rect l="l" t="t" r="r" b="b"/>
            <a:pathLst>
              <a:path w="2803366" h="1228619">
                <a:moveTo>
                  <a:pt x="0" y="0"/>
                </a:moveTo>
                <a:lnTo>
                  <a:pt x="2803365" y="0"/>
                </a:lnTo>
                <a:lnTo>
                  <a:pt x="2803365" y="1228619"/>
                </a:lnTo>
                <a:lnTo>
                  <a:pt x="0" y="12286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02427" r="-10245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1" name="Freeform 51"/>
          <p:cNvSpPr/>
          <p:nvPr/>
        </p:nvSpPr>
        <p:spPr>
          <a:xfrm>
            <a:off x="1240079" y="2153629"/>
            <a:ext cx="1472696" cy="1472696"/>
          </a:xfrm>
          <a:custGeom>
            <a:avLst/>
            <a:gdLst/>
            <a:ahLst/>
            <a:cxnLst/>
            <a:rect l="l" t="t" r="r" b="b"/>
            <a:pathLst>
              <a:path w="1472696" h="1472696">
                <a:moveTo>
                  <a:pt x="0" y="0"/>
                </a:moveTo>
                <a:lnTo>
                  <a:pt x="1472696" y="0"/>
                </a:lnTo>
                <a:lnTo>
                  <a:pt x="1472696" y="1472696"/>
                </a:lnTo>
                <a:lnTo>
                  <a:pt x="0" y="147269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2" name="Freeform 52"/>
          <p:cNvSpPr/>
          <p:nvPr/>
        </p:nvSpPr>
        <p:spPr>
          <a:xfrm>
            <a:off x="5729789" y="2153629"/>
            <a:ext cx="1535878" cy="1535878"/>
          </a:xfrm>
          <a:custGeom>
            <a:avLst/>
            <a:gdLst/>
            <a:ahLst/>
            <a:cxnLst/>
            <a:rect l="l" t="t" r="r" b="b"/>
            <a:pathLst>
              <a:path w="1535878" h="1535878">
                <a:moveTo>
                  <a:pt x="0" y="0"/>
                </a:moveTo>
                <a:lnTo>
                  <a:pt x="1535878" y="0"/>
                </a:lnTo>
                <a:lnTo>
                  <a:pt x="1535878" y="1535878"/>
                </a:lnTo>
                <a:lnTo>
                  <a:pt x="0" y="153587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3" name="Freeform 53"/>
          <p:cNvSpPr/>
          <p:nvPr/>
        </p:nvSpPr>
        <p:spPr>
          <a:xfrm>
            <a:off x="10285092" y="2163154"/>
            <a:ext cx="1471699" cy="1471699"/>
          </a:xfrm>
          <a:custGeom>
            <a:avLst/>
            <a:gdLst/>
            <a:ahLst/>
            <a:cxnLst/>
            <a:rect l="l" t="t" r="r" b="b"/>
            <a:pathLst>
              <a:path w="1471699" h="1471699">
                <a:moveTo>
                  <a:pt x="0" y="0"/>
                </a:moveTo>
                <a:lnTo>
                  <a:pt x="1471699" y="0"/>
                </a:lnTo>
                <a:lnTo>
                  <a:pt x="1471699" y="1471698"/>
                </a:lnTo>
                <a:lnTo>
                  <a:pt x="0" y="147169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4" name="AutoShape 54"/>
          <p:cNvSpPr/>
          <p:nvPr/>
        </p:nvSpPr>
        <p:spPr>
          <a:xfrm>
            <a:off x="13144424" y="1154186"/>
            <a:ext cx="0" cy="7908484"/>
          </a:xfrm>
          <a:prstGeom prst="line">
            <a:avLst/>
          </a:prstGeom>
          <a:ln w="38100" cap="flat">
            <a:solidFill>
              <a:srgbClr val="00669B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5" name="Freeform 55"/>
          <p:cNvSpPr/>
          <p:nvPr/>
        </p:nvSpPr>
        <p:spPr>
          <a:xfrm>
            <a:off x="14716295" y="1401154"/>
            <a:ext cx="1707903" cy="1650262"/>
          </a:xfrm>
          <a:custGeom>
            <a:avLst/>
            <a:gdLst/>
            <a:ahLst/>
            <a:cxnLst/>
            <a:rect l="l" t="t" r="r" b="b"/>
            <a:pathLst>
              <a:path w="1707903" h="1650262">
                <a:moveTo>
                  <a:pt x="0" y="0"/>
                </a:moveTo>
                <a:lnTo>
                  <a:pt x="1707903" y="0"/>
                </a:lnTo>
                <a:lnTo>
                  <a:pt x="1707903" y="1650261"/>
                </a:lnTo>
                <a:lnTo>
                  <a:pt x="0" y="165026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6" name="TextBox 56"/>
          <p:cNvSpPr txBox="1"/>
          <p:nvPr/>
        </p:nvSpPr>
        <p:spPr>
          <a:xfrm>
            <a:off x="854359" y="358287"/>
            <a:ext cx="16579283" cy="66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 b="1">
                <a:solidFill>
                  <a:srgbClr val="1B406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IMPLEMENTATION PLAN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966535" y="5301534"/>
            <a:ext cx="2114312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Development</a:t>
            </a:r>
          </a:p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Phase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5758656" y="5301534"/>
            <a:ext cx="1854398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Operational</a:t>
            </a:r>
          </a:p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Phase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9972721" y="5301534"/>
            <a:ext cx="2405062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Growth/Scaling</a:t>
            </a:r>
          </a:p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Phase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3517953" y="3587227"/>
            <a:ext cx="451238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Milestones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431509" y="6346456"/>
            <a:ext cx="3222307" cy="1602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Model Development</a:t>
            </a:r>
          </a:p>
          <a:p>
            <a:pPr marL="474979" lvl="1" indent="-237490" algn="l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 Integration</a:t>
            </a:r>
          </a:p>
          <a:p>
            <a:pPr marL="474979" lvl="1" indent="-237490" algn="l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Building Prototype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5046898" y="6346456"/>
            <a:ext cx="3445966" cy="159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SaaS setup</a:t>
            </a:r>
          </a:p>
          <a:p>
            <a:pPr marL="474979" lvl="1" indent="-237490" algn="l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Testing &amp; Deployment</a:t>
            </a:r>
          </a:p>
          <a:p>
            <a:pPr marL="474979" lvl="1" indent="-237490" algn="l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Training &amp; Support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9606694" y="6346456"/>
            <a:ext cx="2956878" cy="1602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Client Onboarding</a:t>
            </a:r>
          </a:p>
          <a:p>
            <a:pPr marL="474979" lvl="1" indent="-237490" algn="l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Feature Expansion</a:t>
            </a:r>
          </a:p>
          <a:p>
            <a:pPr marL="474979" lvl="1" indent="-237490" algn="l">
              <a:lnSpc>
                <a:spcPts val="439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Global Expansion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3354384" y="4407375"/>
            <a:ext cx="4550317" cy="4297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Month 1–3: 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Finalize prototype and secure initial pilot partners.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Month 4–6: 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Deploy pilot systems and gather feedback.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Month 7–12: 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Launch SaaS platform with 5-8 paying institutions.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Year 2: </a:t>
            </a:r>
            <a:r>
              <a:rPr lang="en-US" sz="21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Expand to 50+ institutions and introduce premium features.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926963" y="4026375"/>
            <a:ext cx="25494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6549311" y="4066009"/>
            <a:ext cx="264468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1079775" y="4026375"/>
            <a:ext cx="27518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</a:t>
            </a:r>
          </a:p>
        </p:txBody>
      </p:sp>
      <p:sp>
        <p:nvSpPr>
          <p:cNvPr id="68" name="Freeform 68"/>
          <p:cNvSpPr/>
          <p:nvPr/>
        </p:nvSpPr>
        <p:spPr>
          <a:xfrm>
            <a:off x="168495" y="146888"/>
            <a:ext cx="1973525" cy="300787"/>
          </a:xfrm>
          <a:custGeom>
            <a:avLst/>
            <a:gdLst/>
            <a:ahLst/>
            <a:cxnLst/>
            <a:rect l="l" t="t" r="r" b="b"/>
            <a:pathLst>
              <a:path w="1973525" h="300787">
                <a:moveTo>
                  <a:pt x="0" y="0"/>
                </a:moveTo>
                <a:lnTo>
                  <a:pt x="1973525" y="0"/>
                </a:lnTo>
                <a:lnTo>
                  <a:pt x="1973525" y="300787"/>
                </a:lnTo>
                <a:lnTo>
                  <a:pt x="0" y="300787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90" t="-6270" b="-6270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450783" y="3455068"/>
            <a:ext cx="1620800" cy="502448"/>
          </a:xfrm>
          <a:custGeom>
            <a:avLst/>
            <a:gdLst/>
            <a:ahLst/>
            <a:cxnLst/>
            <a:rect l="l" t="t" r="r" b="b"/>
            <a:pathLst>
              <a:path w="1620800" h="502448">
                <a:moveTo>
                  <a:pt x="0" y="0"/>
                </a:moveTo>
                <a:lnTo>
                  <a:pt x="1620800" y="0"/>
                </a:lnTo>
                <a:lnTo>
                  <a:pt x="1620800" y="502449"/>
                </a:lnTo>
                <a:lnTo>
                  <a:pt x="0" y="502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64816" y="1288359"/>
            <a:ext cx="15761467" cy="2033360"/>
            <a:chOff x="0" y="0"/>
            <a:chExt cx="4151168" cy="53553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51168" cy="535535"/>
            </a:xfrm>
            <a:custGeom>
              <a:avLst/>
              <a:gdLst/>
              <a:ahLst/>
              <a:cxnLst/>
              <a:rect l="l" t="t" r="r" b="b"/>
              <a:pathLst>
                <a:path w="4151168" h="535535">
                  <a:moveTo>
                    <a:pt x="0" y="0"/>
                  </a:moveTo>
                  <a:lnTo>
                    <a:pt x="4151168" y="0"/>
                  </a:lnTo>
                  <a:lnTo>
                    <a:pt x="4151168" y="535535"/>
                  </a:lnTo>
                  <a:lnTo>
                    <a:pt x="0" y="535535"/>
                  </a:lnTo>
                  <a:close/>
                </a:path>
              </a:pathLst>
            </a:custGeom>
            <a:solidFill>
              <a:srgbClr val="49A15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42875"/>
              <a:ext cx="4151168" cy="678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72764" y="5182499"/>
            <a:ext cx="15761467" cy="1730716"/>
            <a:chOff x="0" y="0"/>
            <a:chExt cx="4151168" cy="4558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51168" cy="455826"/>
            </a:xfrm>
            <a:custGeom>
              <a:avLst/>
              <a:gdLst/>
              <a:ahLst/>
              <a:cxnLst/>
              <a:rect l="l" t="t" r="r" b="b"/>
              <a:pathLst>
                <a:path w="4151168" h="455826">
                  <a:moveTo>
                    <a:pt x="0" y="0"/>
                  </a:moveTo>
                  <a:lnTo>
                    <a:pt x="4151168" y="0"/>
                  </a:lnTo>
                  <a:lnTo>
                    <a:pt x="4151168" y="455826"/>
                  </a:lnTo>
                  <a:lnTo>
                    <a:pt x="0" y="455826"/>
                  </a:lnTo>
                  <a:close/>
                </a:path>
              </a:pathLst>
            </a:custGeom>
            <a:solidFill>
              <a:srgbClr val="49A15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42875"/>
              <a:ext cx="4151168" cy="5987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772148" y="1434947"/>
            <a:ext cx="2864476" cy="1759234"/>
            <a:chOff x="0" y="0"/>
            <a:chExt cx="3819302" cy="2345645"/>
          </a:xfrm>
        </p:grpSpPr>
        <p:sp>
          <p:nvSpPr>
            <p:cNvPr id="10" name="Freeform 10"/>
            <p:cNvSpPr/>
            <p:nvPr/>
          </p:nvSpPr>
          <p:spPr>
            <a:xfrm>
              <a:off x="60914" y="0"/>
              <a:ext cx="3758387" cy="2053019"/>
            </a:xfrm>
            <a:custGeom>
              <a:avLst/>
              <a:gdLst/>
              <a:ahLst/>
              <a:cxnLst/>
              <a:rect l="l" t="t" r="r" b="b"/>
              <a:pathLst>
                <a:path w="3758387" h="2053019">
                  <a:moveTo>
                    <a:pt x="0" y="0"/>
                  </a:moveTo>
                  <a:lnTo>
                    <a:pt x="3758388" y="0"/>
                  </a:lnTo>
                  <a:lnTo>
                    <a:pt x="3758388" y="2053019"/>
                  </a:lnTo>
                  <a:lnTo>
                    <a:pt x="0" y="2053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762288" y="756149"/>
              <a:ext cx="432461" cy="432461"/>
            </a:xfrm>
            <a:custGeom>
              <a:avLst/>
              <a:gdLst/>
              <a:ahLst/>
              <a:cxnLst/>
              <a:rect l="l" t="t" r="r" b="b"/>
              <a:pathLst>
                <a:path w="432461" h="432461">
                  <a:moveTo>
                    <a:pt x="0" y="0"/>
                  </a:moveTo>
                  <a:lnTo>
                    <a:pt x="432461" y="0"/>
                  </a:lnTo>
                  <a:lnTo>
                    <a:pt x="432461" y="432461"/>
                  </a:lnTo>
                  <a:lnTo>
                    <a:pt x="0" y="432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332975" y="500562"/>
              <a:ext cx="688318" cy="686597"/>
            </a:xfrm>
            <a:custGeom>
              <a:avLst/>
              <a:gdLst/>
              <a:ahLst/>
              <a:cxnLst/>
              <a:rect l="l" t="t" r="r" b="b"/>
              <a:pathLst>
                <a:path w="688318" h="686597">
                  <a:moveTo>
                    <a:pt x="0" y="0"/>
                  </a:moveTo>
                  <a:lnTo>
                    <a:pt x="688318" y="0"/>
                  </a:lnTo>
                  <a:lnTo>
                    <a:pt x="688318" y="686598"/>
                  </a:lnTo>
                  <a:lnTo>
                    <a:pt x="0" y="686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450946" y="1230778"/>
              <a:ext cx="332602" cy="431717"/>
            </a:xfrm>
            <a:custGeom>
              <a:avLst/>
              <a:gdLst/>
              <a:ahLst/>
              <a:cxnLst/>
              <a:rect l="l" t="t" r="r" b="b"/>
              <a:pathLst>
                <a:path w="332602" h="431717">
                  <a:moveTo>
                    <a:pt x="0" y="0"/>
                  </a:moveTo>
                  <a:lnTo>
                    <a:pt x="332602" y="0"/>
                  </a:lnTo>
                  <a:lnTo>
                    <a:pt x="332602" y="431716"/>
                  </a:lnTo>
                  <a:lnTo>
                    <a:pt x="0" y="431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2315144" y="141811"/>
              <a:ext cx="242027" cy="312293"/>
            </a:xfrm>
            <a:custGeom>
              <a:avLst/>
              <a:gdLst/>
              <a:ahLst/>
              <a:cxnLst/>
              <a:rect l="l" t="t" r="r" b="b"/>
              <a:pathLst>
                <a:path w="242027" h="312293">
                  <a:moveTo>
                    <a:pt x="0" y="0"/>
                  </a:moveTo>
                  <a:lnTo>
                    <a:pt x="242028" y="0"/>
                  </a:lnTo>
                  <a:lnTo>
                    <a:pt x="242028" y="312293"/>
                  </a:lnTo>
                  <a:lnTo>
                    <a:pt x="0" y="3122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 rot="2884122" flipH="1" flipV="1">
              <a:off x="2905596" y="1155119"/>
              <a:ext cx="151011" cy="415152"/>
            </a:xfrm>
            <a:custGeom>
              <a:avLst/>
              <a:gdLst/>
              <a:ahLst/>
              <a:cxnLst/>
              <a:rect l="l" t="t" r="r" b="b"/>
              <a:pathLst>
                <a:path w="151011" h="415152">
                  <a:moveTo>
                    <a:pt x="151011" y="415152"/>
                  </a:moveTo>
                  <a:lnTo>
                    <a:pt x="0" y="415152"/>
                  </a:lnTo>
                  <a:lnTo>
                    <a:pt x="0" y="0"/>
                  </a:lnTo>
                  <a:lnTo>
                    <a:pt x="151011" y="0"/>
                  </a:lnTo>
                  <a:lnTo>
                    <a:pt x="151011" y="415152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 rot="-5400000">
              <a:off x="1277886" y="727560"/>
              <a:ext cx="161184" cy="443119"/>
            </a:xfrm>
            <a:custGeom>
              <a:avLst/>
              <a:gdLst/>
              <a:ahLst/>
              <a:cxnLst/>
              <a:rect l="l" t="t" r="r" b="b"/>
              <a:pathLst>
                <a:path w="161184" h="443119">
                  <a:moveTo>
                    <a:pt x="0" y="0"/>
                  </a:moveTo>
                  <a:lnTo>
                    <a:pt x="161184" y="0"/>
                  </a:lnTo>
                  <a:lnTo>
                    <a:pt x="161184" y="443119"/>
                  </a:lnTo>
                  <a:lnTo>
                    <a:pt x="0" y="4431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980861" y="762982"/>
              <a:ext cx="399962" cy="439080"/>
            </a:xfrm>
            <a:custGeom>
              <a:avLst/>
              <a:gdLst/>
              <a:ahLst/>
              <a:cxnLst/>
              <a:rect l="l" t="t" r="r" b="b"/>
              <a:pathLst>
                <a:path w="399962" h="439080">
                  <a:moveTo>
                    <a:pt x="0" y="0"/>
                  </a:moveTo>
                  <a:lnTo>
                    <a:pt x="399962" y="0"/>
                  </a:lnTo>
                  <a:lnTo>
                    <a:pt x="399962" y="439079"/>
                  </a:lnTo>
                  <a:lnTo>
                    <a:pt x="0" y="439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597815" y="149248"/>
              <a:ext cx="242027" cy="312293"/>
            </a:xfrm>
            <a:custGeom>
              <a:avLst/>
              <a:gdLst/>
              <a:ahLst/>
              <a:cxnLst/>
              <a:rect l="l" t="t" r="r" b="b"/>
              <a:pathLst>
                <a:path w="242027" h="312293">
                  <a:moveTo>
                    <a:pt x="0" y="0"/>
                  </a:moveTo>
                  <a:lnTo>
                    <a:pt x="242027" y="0"/>
                  </a:lnTo>
                  <a:lnTo>
                    <a:pt x="242027" y="312293"/>
                  </a:lnTo>
                  <a:lnTo>
                    <a:pt x="0" y="3122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AutoShape 19"/>
            <p:cNvSpPr/>
            <p:nvPr/>
          </p:nvSpPr>
          <p:spPr>
            <a:xfrm flipV="1">
              <a:off x="2434263" y="973845"/>
              <a:ext cx="377638" cy="3847"/>
            </a:xfrm>
            <a:prstGeom prst="line">
              <a:avLst/>
            </a:prstGeom>
            <a:ln w="30170" cap="flat">
              <a:solidFill>
                <a:srgbClr val="FFDE59"/>
              </a:solidFill>
              <a:prstDash val="solid"/>
              <a:headEnd type="arrow" w="med" len="sm"/>
              <a:tailEnd type="arrow" w="med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 rot="-3563090">
              <a:off x="2089444" y="618229"/>
              <a:ext cx="227065" cy="126305"/>
            </a:xfrm>
            <a:custGeom>
              <a:avLst/>
              <a:gdLst/>
              <a:ahLst/>
              <a:cxnLst/>
              <a:rect l="l" t="t" r="r" b="b"/>
              <a:pathLst>
                <a:path w="227065" h="126305">
                  <a:moveTo>
                    <a:pt x="0" y="0"/>
                  </a:moveTo>
                  <a:lnTo>
                    <a:pt x="227065" y="0"/>
                  </a:lnTo>
                  <a:lnTo>
                    <a:pt x="227065" y="126305"/>
                  </a:lnTo>
                  <a:lnTo>
                    <a:pt x="0" y="1263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9357" y="1257272"/>
              <a:ext cx="1115553" cy="2404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2"/>
                </a:lnSpc>
              </a:pPr>
              <a:r>
                <a:rPr lang="en-US" sz="515" b="1">
                  <a:solidFill>
                    <a:srgbClr val="00669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Athena</a:t>
              </a:r>
            </a:p>
            <a:p>
              <a:pPr algn="ctr">
                <a:lnSpc>
                  <a:spcPts val="722"/>
                </a:lnSpc>
              </a:pPr>
              <a:r>
                <a:rPr lang="en-US" sz="515" b="1">
                  <a:solidFill>
                    <a:srgbClr val="00669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Course List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456180" y="1369112"/>
              <a:ext cx="886681" cy="1776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95"/>
                </a:lnSpc>
              </a:pPr>
              <a:r>
                <a:rPr lang="en-US" sz="425" b="1">
                  <a:solidFill>
                    <a:srgbClr val="00669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Course Selected </a:t>
              </a:r>
            </a:p>
            <a:p>
              <a:pPr algn="ctr">
                <a:lnSpc>
                  <a:spcPts val="595"/>
                </a:lnSpc>
              </a:pPr>
              <a:r>
                <a:rPr lang="en-US" sz="425" b="1">
                  <a:solidFill>
                    <a:srgbClr val="00669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by User1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2051456"/>
              <a:ext cx="3758387" cy="2941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61"/>
                </a:lnSpc>
              </a:pPr>
              <a:r>
                <a:rPr lang="en-US" sz="1329" b="1" i="1">
                  <a:solidFill>
                    <a:srgbClr val="FFFFFF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Collaborative Filtering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2072454" y="791698"/>
              <a:ext cx="1113529" cy="81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95"/>
                </a:lnSpc>
              </a:pPr>
              <a:r>
                <a:rPr lang="en-US" sz="425" i="1">
                  <a:solidFill>
                    <a:srgbClr val="00669B"/>
                  </a:solidFill>
                  <a:latin typeface="Montserrat Italics"/>
                  <a:ea typeface="Montserrat Italics"/>
                  <a:cs typeface="Montserrat Italics"/>
                  <a:sym typeface="Montserrat Italics"/>
                </a:rPr>
                <a:t>Similar Users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2196224" y="476332"/>
              <a:ext cx="886681" cy="1776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95"/>
                </a:lnSpc>
              </a:pPr>
              <a:r>
                <a:rPr lang="en-US" sz="425" b="1">
                  <a:solidFill>
                    <a:srgbClr val="00669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Course Interest </a:t>
              </a:r>
            </a:p>
            <a:p>
              <a:pPr algn="ctr">
                <a:lnSpc>
                  <a:spcPts val="595"/>
                </a:lnSpc>
              </a:pPr>
              <a:r>
                <a:rPr lang="en-US" sz="425" b="1">
                  <a:solidFill>
                    <a:srgbClr val="00669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(both users)</a:t>
              </a:r>
            </a:p>
          </p:txBody>
        </p:sp>
        <p:sp>
          <p:nvSpPr>
            <p:cNvPr id="26" name="Freeform 26"/>
            <p:cNvSpPr/>
            <p:nvPr/>
          </p:nvSpPr>
          <p:spPr>
            <a:xfrm rot="-6980148" flipV="1">
              <a:off x="3022521" y="618126"/>
              <a:ext cx="227065" cy="126305"/>
            </a:xfrm>
            <a:custGeom>
              <a:avLst/>
              <a:gdLst/>
              <a:ahLst/>
              <a:cxnLst/>
              <a:rect l="l" t="t" r="r" b="b"/>
              <a:pathLst>
                <a:path w="227065" h="126305">
                  <a:moveTo>
                    <a:pt x="0" y="126305"/>
                  </a:moveTo>
                  <a:lnTo>
                    <a:pt x="227065" y="126305"/>
                  </a:lnTo>
                  <a:lnTo>
                    <a:pt x="227065" y="0"/>
                  </a:lnTo>
                  <a:lnTo>
                    <a:pt x="0" y="0"/>
                  </a:lnTo>
                  <a:lnTo>
                    <a:pt x="0" y="126305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7"/>
            <p:cNvSpPr/>
            <p:nvPr/>
          </p:nvSpPr>
          <p:spPr>
            <a:xfrm rot="-2974532">
              <a:off x="2175962" y="1148943"/>
              <a:ext cx="161184" cy="443119"/>
            </a:xfrm>
            <a:custGeom>
              <a:avLst/>
              <a:gdLst/>
              <a:ahLst/>
              <a:cxnLst/>
              <a:rect l="l" t="t" r="r" b="b"/>
              <a:pathLst>
                <a:path w="161184" h="443119">
                  <a:moveTo>
                    <a:pt x="0" y="0"/>
                  </a:moveTo>
                  <a:lnTo>
                    <a:pt x="161185" y="0"/>
                  </a:lnTo>
                  <a:lnTo>
                    <a:pt x="161185" y="443118"/>
                  </a:lnTo>
                  <a:lnTo>
                    <a:pt x="0" y="443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2871706" y="1357798"/>
              <a:ext cx="886681" cy="1776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95"/>
                </a:lnSpc>
              </a:pPr>
              <a:r>
                <a:rPr lang="en-US" sz="425" b="1">
                  <a:solidFill>
                    <a:srgbClr val="00669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Recommended</a:t>
              </a:r>
            </a:p>
            <a:p>
              <a:pPr algn="ctr">
                <a:lnSpc>
                  <a:spcPts val="595"/>
                </a:lnSpc>
              </a:pPr>
              <a:r>
                <a:rPr lang="en-US" sz="425" b="1">
                  <a:solidFill>
                    <a:srgbClr val="00669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to User2</a:t>
              </a:r>
            </a:p>
          </p:txBody>
        </p:sp>
      </p:grpSp>
      <p:sp>
        <p:nvSpPr>
          <p:cNvPr id="29" name="Freeform 29"/>
          <p:cNvSpPr/>
          <p:nvPr/>
        </p:nvSpPr>
        <p:spPr>
          <a:xfrm>
            <a:off x="6105759" y="1862514"/>
            <a:ext cx="457859" cy="457859"/>
          </a:xfrm>
          <a:custGeom>
            <a:avLst/>
            <a:gdLst/>
            <a:ahLst/>
            <a:cxnLst/>
            <a:rect l="l" t="t" r="r" b="b"/>
            <a:pathLst>
              <a:path w="457859" h="457859">
                <a:moveTo>
                  <a:pt x="0" y="0"/>
                </a:moveTo>
                <a:lnTo>
                  <a:pt x="457859" y="0"/>
                </a:lnTo>
                <a:lnTo>
                  <a:pt x="457859" y="457859"/>
                </a:lnTo>
                <a:lnTo>
                  <a:pt x="0" y="45785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0" name="Group 30"/>
          <p:cNvGrpSpPr/>
          <p:nvPr/>
        </p:nvGrpSpPr>
        <p:grpSpPr>
          <a:xfrm>
            <a:off x="3064219" y="1434947"/>
            <a:ext cx="2830352" cy="1759234"/>
            <a:chOff x="0" y="0"/>
            <a:chExt cx="3773803" cy="2345645"/>
          </a:xfrm>
        </p:grpSpPr>
        <p:sp>
          <p:nvSpPr>
            <p:cNvPr id="31" name="Freeform 31"/>
            <p:cNvSpPr/>
            <p:nvPr/>
          </p:nvSpPr>
          <p:spPr>
            <a:xfrm>
              <a:off x="8662" y="0"/>
              <a:ext cx="3758387" cy="2053019"/>
            </a:xfrm>
            <a:custGeom>
              <a:avLst/>
              <a:gdLst/>
              <a:ahLst/>
              <a:cxnLst/>
              <a:rect l="l" t="t" r="r" b="b"/>
              <a:pathLst>
                <a:path w="3758387" h="2053019">
                  <a:moveTo>
                    <a:pt x="0" y="0"/>
                  </a:moveTo>
                  <a:lnTo>
                    <a:pt x="3758388" y="0"/>
                  </a:lnTo>
                  <a:lnTo>
                    <a:pt x="3758388" y="2053019"/>
                  </a:lnTo>
                  <a:lnTo>
                    <a:pt x="0" y="2053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1576306" y="208634"/>
              <a:ext cx="694838" cy="694838"/>
            </a:xfrm>
            <a:custGeom>
              <a:avLst/>
              <a:gdLst/>
              <a:ahLst/>
              <a:cxnLst/>
              <a:rect l="l" t="t" r="r" b="b"/>
              <a:pathLst>
                <a:path w="694838" h="694838">
                  <a:moveTo>
                    <a:pt x="0" y="0"/>
                  </a:moveTo>
                  <a:lnTo>
                    <a:pt x="694838" y="0"/>
                  </a:lnTo>
                  <a:lnTo>
                    <a:pt x="694838" y="694838"/>
                  </a:lnTo>
                  <a:lnTo>
                    <a:pt x="0" y="6948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213618" y="165567"/>
              <a:ext cx="688318" cy="686597"/>
            </a:xfrm>
            <a:custGeom>
              <a:avLst/>
              <a:gdLst/>
              <a:ahLst/>
              <a:cxnLst/>
              <a:rect l="l" t="t" r="r" b="b"/>
              <a:pathLst>
                <a:path w="688318" h="686597">
                  <a:moveTo>
                    <a:pt x="0" y="0"/>
                  </a:moveTo>
                  <a:lnTo>
                    <a:pt x="688318" y="0"/>
                  </a:lnTo>
                  <a:lnTo>
                    <a:pt x="688318" y="686598"/>
                  </a:lnTo>
                  <a:lnTo>
                    <a:pt x="0" y="686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2534249" y="1162513"/>
              <a:ext cx="332602" cy="431717"/>
            </a:xfrm>
            <a:custGeom>
              <a:avLst/>
              <a:gdLst/>
              <a:ahLst/>
              <a:cxnLst/>
              <a:rect l="l" t="t" r="r" b="b"/>
              <a:pathLst>
                <a:path w="332602" h="431717">
                  <a:moveTo>
                    <a:pt x="0" y="0"/>
                  </a:moveTo>
                  <a:lnTo>
                    <a:pt x="332601" y="0"/>
                  </a:lnTo>
                  <a:lnTo>
                    <a:pt x="332601" y="431717"/>
                  </a:lnTo>
                  <a:lnTo>
                    <a:pt x="0" y="4317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5"/>
            <p:cNvSpPr/>
            <p:nvPr/>
          </p:nvSpPr>
          <p:spPr>
            <a:xfrm rot="-5400000">
              <a:off x="2600918" y="330044"/>
              <a:ext cx="161184" cy="443119"/>
            </a:xfrm>
            <a:custGeom>
              <a:avLst/>
              <a:gdLst/>
              <a:ahLst/>
              <a:cxnLst/>
              <a:rect l="l" t="t" r="r" b="b"/>
              <a:pathLst>
                <a:path w="161184" h="443119">
                  <a:moveTo>
                    <a:pt x="0" y="0"/>
                  </a:moveTo>
                  <a:lnTo>
                    <a:pt x="161185" y="0"/>
                  </a:lnTo>
                  <a:lnTo>
                    <a:pt x="161185" y="443119"/>
                  </a:lnTo>
                  <a:lnTo>
                    <a:pt x="0" y="4431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3049492" y="437254"/>
              <a:ext cx="349374" cy="450806"/>
            </a:xfrm>
            <a:custGeom>
              <a:avLst/>
              <a:gdLst/>
              <a:ahLst/>
              <a:cxnLst/>
              <a:rect l="l" t="t" r="r" b="b"/>
              <a:pathLst>
                <a:path w="349374" h="450806">
                  <a:moveTo>
                    <a:pt x="0" y="0"/>
                  </a:moveTo>
                  <a:lnTo>
                    <a:pt x="349374" y="0"/>
                  </a:lnTo>
                  <a:lnTo>
                    <a:pt x="349374" y="450806"/>
                  </a:lnTo>
                  <a:lnTo>
                    <a:pt x="0" y="450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7"/>
            <p:cNvSpPr/>
            <p:nvPr/>
          </p:nvSpPr>
          <p:spPr>
            <a:xfrm rot="1214327">
              <a:off x="3098523" y="946733"/>
              <a:ext cx="161184" cy="443119"/>
            </a:xfrm>
            <a:custGeom>
              <a:avLst/>
              <a:gdLst/>
              <a:ahLst/>
              <a:cxnLst/>
              <a:rect l="l" t="t" r="r" b="b"/>
              <a:pathLst>
                <a:path w="161184" h="443119">
                  <a:moveTo>
                    <a:pt x="0" y="0"/>
                  </a:moveTo>
                  <a:lnTo>
                    <a:pt x="161185" y="0"/>
                  </a:lnTo>
                  <a:lnTo>
                    <a:pt x="161185" y="443119"/>
                  </a:lnTo>
                  <a:lnTo>
                    <a:pt x="0" y="4431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8"/>
            <p:cNvSpPr/>
            <p:nvPr/>
          </p:nvSpPr>
          <p:spPr>
            <a:xfrm rot="8350998">
              <a:off x="2075164" y="963629"/>
              <a:ext cx="161184" cy="443119"/>
            </a:xfrm>
            <a:custGeom>
              <a:avLst/>
              <a:gdLst/>
              <a:ahLst/>
              <a:cxnLst/>
              <a:rect l="l" t="t" r="r" b="b"/>
              <a:pathLst>
                <a:path w="161184" h="443119">
                  <a:moveTo>
                    <a:pt x="0" y="0"/>
                  </a:moveTo>
                  <a:lnTo>
                    <a:pt x="161185" y="0"/>
                  </a:lnTo>
                  <a:lnTo>
                    <a:pt x="161185" y="443119"/>
                  </a:lnTo>
                  <a:lnTo>
                    <a:pt x="0" y="4431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9"/>
            <p:cNvSpPr/>
            <p:nvPr/>
          </p:nvSpPr>
          <p:spPr>
            <a:xfrm rot="-5400000">
              <a:off x="1158528" y="392565"/>
              <a:ext cx="161184" cy="443119"/>
            </a:xfrm>
            <a:custGeom>
              <a:avLst/>
              <a:gdLst/>
              <a:ahLst/>
              <a:cxnLst/>
              <a:rect l="l" t="t" r="r" b="b"/>
              <a:pathLst>
                <a:path w="161184" h="443119">
                  <a:moveTo>
                    <a:pt x="0" y="0"/>
                  </a:moveTo>
                  <a:lnTo>
                    <a:pt x="161185" y="0"/>
                  </a:lnTo>
                  <a:lnTo>
                    <a:pt x="161185" y="443119"/>
                  </a:lnTo>
                  <a:lnTo>
                    <a:pt x="0" y="4431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922277"/>
              <a:ext cx="1115553" cy="2404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2"/>
                </a:lnSpc>
              </a:pPr>
              <a:r>
                <a:rPr lang="en-US" sz="515" b="1">
                  <a:solidFill>
                    <a:srgbClr val="00669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Athena</a:t>
              </a:r>
            </a:p>
            <a:p>
              <a:pPr algn="ctr">
                <a:lnSpc>
                  <a:spcPts val="722"/>
                </a:lnSpc>
              </a:pPr>
              <a:r>
                <a:rPr lang="en-US" sz="515" b="1">
                  <a:solidFill>
                    <a:srgbClr val="00669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Course List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2812839" y="104759"/>
              <a:ext cx="886681" cy="2429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"/>
                </a:lnSpc>
              </a:pPr>
              <a:r>
                <a:rPr lang="en-US" sz="516" b="1">
                  <a:solidFill>
                    <a:srgbClr val="00669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User Course Interest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2299867" y="1632978"/>
              <a:ext cx="886681" cy="2429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3"/>
                </a:lnSpc>
              </a:pPr>
              <a:r>
                <a:rPr lang="en-US" sz="516" b="1">
                  <a:solidFill>
                    <a:srgbClr val="00669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User Course Recommendation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15415" y="2051456"/>
              <a:ext cx="3758387" cy="2941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61"/>
                </a:lnSpc>
              </a:pPr>
              <a:r>
                <a:rPr lang="en-US" sz="1329" b="1" i="1">
                  <a:solidFill>
                    <a:srgbClr val="FFFFFF"/>
                  </a:solidFill>
                  <a:latin typeface="Montserrat Bold Italics"/>
                  <a:ea typeface="Montserrat Bold Italics"/>
                  <a:cs typeface="Montserrat Bold Italics"/>
                  <a:sym typeface="Montserrat Bold Italics"/>
                </a:rPr>
                <a:t>Content Based Filtering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764816" y="3399852"/>
            <a:ext cx="15761467" cy="1696132"/>
            <a:chOff x="0" y="0"/>
            <a:chExt cx="4151168" cy="446718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4151168" cy="446718"/>
            </a:xfrm>
            <a:custGeom>
              <a:avLst/>
              <a:gdLst/>
              <a:ahLst/>
              <a:cxnLst/>
              <a:rect l="l" t="t" r="r" b="b"/>
              <a:pathLst>
                <a:path w="4151168" h="446718">
                  <a:moveTo>
                    <a:pt x="0" y="0"/>
                  </a:moveTo>
                  <a:lnTo>
                    <a:pt x="4151168" y="0"/>
                  </a:lnTo>
                  <a:lnTo>
                    <a:pt x="4151168" y="446718"/>
                  </a:lnTo>
                  <a:lnTo>
                    <a:pt x="0" y="446718"/>
                  </a:lnTo>
                  <a:close/>
                </a:path>
              </a:pathLst>
            </a:custGeom>
            <a:solidFill>
              <a:srgbClr val="49A15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142875"/>
              <a:ext cx="4151168" cy="5895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3249712" y="3580252"/>
            <a:ext cx="1566820" cy="1357964"/>
            <a:chOff x="0" y="0"/>
            <a:chExt cx="412660" cy="357653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412660" cy="357653"/>
            </a:xfrm>
            <a:custGeom>
              <a:avLst/>
              <a:gdLst/>
              <a:ahLst/>
              <a:cxnLst/>
              <a:rect l="l" t="t" r="r" b="b"/>
              <a:pathLst>
                <a:path w="412660" h="357653">
                  <a:moveTo>
                    <a:pt x="0" y="0"/>
                  </a:moveTo>
                  <a:lnTo>
                    <a:pt x="412660" y="0"/>
                  </a:lnTo>
                  <a:lnTo>
                    <a:pt x="412660" y="357653"/>
                  </a:lnTo>
                  <a:lnTo>
                    <a:pt x="0" y="357653"/>
                  </a:lnTo>
                  <a:close/>
                </a:path>
              </a:pathLst>
            </a:custGeom>
            <a:solidFill>
              <a:srgbClr val="E5EDF0"/>
            </a:solidFill>
            <a:ln w="38100" cap="sq">
              <a:solidFill>
                <a:srgbClr val="00669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-142875"/>
              <a:ext cx="412660" cy="500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50" name="Freeform 50"/>
          <p:cNvSpPr/>
          <p:nvPr/>
        </p:nvSpPr>
        <p:spPr>
          <a:xfrm>
            <a:off x="3486607" y="3671767"/>
            <a:ext cx="1045227" cy="1133038"/>
          </a:xfrm>
          <a:custGeom>
            <a:avLst/>
            <a:gdLst/>
            <a:ahLst/>
            <a:cxnLst/>
            <a:rect l="l" t="t" r="r" b="b"/>
            <a:pathLst>
              <a:path w="1045227" h="1133038">
                <a:moveTo>
                  <a:pt x="0" y="0"/>
                </a:moveTo>
                <a:lnTo>
                  <a:pt x="1045228" y="0"/>
                </a:lnTo>
                <a:lnTo>
                  <a:pt x="1045228" y="1133037"/>
                </a:lnTo>
                <a:lnTo>
                  <a:pt x="0" y="113303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1" name="Group 51"/>
          <p:cNvGrpSpPr/>
          <p:nvPr/>
        </p:nvGrpSpPr>
        <p:grpSpPr>
          <a:xfrm>
            <a:off x="5719990" y="3521743"/>
            <a:ext cx="3598351" cy="1357964"/>
            <a:chOff x="0" y="0"/>
            <a:chExt cx="947714" cy="357653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947714" cy="357653"/>
            </a:xfrm>
            <a:custGeom>
              <a:avLst/>
              <a:gdLst/>
              <a:ahLst/>
              <a:cxnLst/>
              <a:rect l="l" t="t" r="r" b="b"/>
              <a:pathLst>
                <a:path w="947714" h="357653">
                  <a:moveTo>
                    <a:pt x="0" y="0"/>
                  </a:moveTo>
                  <a:lnTo>
                    <a:pt x="947714" y="0"/>
                  </a:lnTo>
                  <a:lnTo>
                    <a:pt x="947714" y="357653"/>
                  </a:lnTo>
                  <a:lnTo>
                    <a:pt x="0" y="357653"/>
                  </a:lnTo>
                  <a:close/>
                </a:path>
              </a:pathLst>
            </a:custGeom>
            <a:solidFill>
              <a:srgbClr val="E5EDF0"/>
            </a:solidFill>
            <a:ln w="38100" cap="sq">
              <a:solidFill>
                <a:srgbClr val="00669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142875"/>
              <a:ext cx="947714" cy="500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54" name="Freeform 54"/>
          <p:cNvSpPr/>
          <p:nvPr/>
        </p:nvSpPr>
        <p:spPr>
          <a:xfrm>
            <a:off x="5913137" y="3622991"/>
            <a:ext cx="1045227" cy="1133038"/>
          </a:xfrm>
          <a:custGeom>
            <a:avLst/>
            <a:gdLst/>
            <a:ahLst/>
            <a:cxnLst/>
            <a:rect l="l" t="t" r="r" b="b"/>
            <a:pathLst>
              <a:path w="1045227" h="1133038">
                <a:moveTo>
                  <a:pt x="0" y="0"/>
                </a:moveTo>
                <a:lnTo>
                  <a:pt x="1045227" y="0"/>
                </a:lnTo>
                <a:lnTo>
                  <a:pt x="1045227" y="1133038"/>
                </a:lnTo>
                <a:lnTo>
                  <a:pt x="0" y="113303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5" name="Freeform 55"/>
          <p:cNvSpPr/>
          <p:nvPr/>
        </p:nvSpPr>
        <p:spPr>
          <a:xfrm>
            <a:off x="6958364" y="3622991"/>
            <a:ext cx="1045227" cy="1133038"/>
          </a:xfrm>
          <a:custGeom>
            <a:avLst/>
            <a:gdLst/>
            <a:ahLst/>
            <a:cxnLst/>
            <a:rect l="l" t="t" r="r" b="b"/>
            <a:pathLst>
              <a:path w="1045227" h="1133038">
                <a:moveTo>
                  <a:pt x="0" y="0"/>
                </a:moveTo>
                <a:lnTo>
                  <a:pt x="1045227" y="0"/>
                </a:lnTo>
                <a:lnTo>
                  <a:pt x="1045227" y="1133038"/>
                </a:lnTo>
                <a:lnTo>
                  <a:pt x="0" y="1133038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6" name="Freeform 56"/>
          <p:cNvSpPr/>
          <p:nvPr/>
        </p:nvSpPr>
        <p:spPr>
          <a:xfrm>
            <a:off x="8003591" y="3622991"/>
            <a:ext cx="1045227" cy="1133038"/>
          </a:xfrm>
          <a:custGeom>
            <a:avLst/>
            <a:gdLst/>
            <a:ahLst/>
            <a:cxnLst/>
            <a:rect l="l" t="t" r="r" b="b"/>
            <a:pathLst>
              <a:path w="1045227" h="1133038">
                <a:moveTo>
                  <a:pt x="0" y="0"/>
                </a:moveTo>
                <a:lnTo>
                  <a:pt x="1045228" y="0"/>
                </a:lnTo>
                <a:lnTo>
                  <a:pt x="1045228" y="1133038"/>
                </a:lnTo>
                <a:lnTo>
                  <a:pt x="0" y="1133038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7" name="AutoShape 57"/>
          <p:cNvSpPr/>
          <p:nvPr/>
        </p:nvSpPr>
        <p:spPr>
          <a:xfrm flipV="1">
            <a:off x="4979296" y="4313335"/>
            <a:ext cx="625585" cy="21248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8" name="Group 58"/>
          <p:cNvGrpSpPr/>
          <p:nvPr/>
        </p:nvGrpSpPr>
        <p:grpSpPr>
          <a:xfrm>
            <a:off x="930567" y="1989379"/>
            <a:ext cx="1200997" cy="1144530"/>
            <a:chOff x="0" y="0"/>
            <a:chExt cx="768890" cy="732739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768890" cy="732739"/>
            </a:xfrm>
            <a:custGeom>
              <a:avLst/>
              <a:gdLst/>
              <a:ahLst/>
              <a:cxnLst/>
              <a:rect l="l" t="t" r="r" b="b"/>
              <a:pathLst>
                <a:path w="768890" h="732739">
                  <a:moveTo>
                    <a:pt x="69010" y="0"/>
                  </a:moveTo>
                  <a:lnTo>
                    <a:pt x="699879" y="0"/>
                  </a:lnTo>
                  <a:cubicBezTo>
                    <a:pt x="718182" y="0"/>
                    <a:pt x="735735" y="7271"/>
                    <a:pt x="748677" y="20213"/>
                  </a:cubicBezTo>
                  <a:cubicBezTo>
                    <a:pt x="761619" y="33155"/>
                    <a:pt x="768890" y="50708"/>
                    <a:pt x="768890" y="69010"/>
                  </a:cubicBezTo>
                  <a:lnTo>
                    <a:pt x="768890" y="663729"/>
                  </a:lnTo>
                  <a:cubicBezTo>
                    <a:pt x="768890" y="701842"/>
                    <a:pt x="737993" y="732739"/>
                    <a:pt x="699879" y="732739"/>
                  </a:cubicBezTo>
                  <a:lnTo>
                    <a:pt x="69010" y="732739"/>
                  </a:lnTo>
                  <a:cubicBezTo>
                    <a:pt x="50708" y="732739"/>
                    <a:pt x="33155" y="725469"/>
                    <a:pt x="20213" y="712527"/>
                  </a:cubicBezTo>
                  <a:cubicBezTo>
                    <a:pt x="7271" y="699585"/>
                    <a:pt x="0" y="682032"/>
                    <a:pt x="0" y="663729"/>
                  </a:cubicBezTo>
                  <a:lnTo>
                    <a:pt x="0" y="69010"/>
                  </a:lnTo>
                  <a:cubicBezTo>
                    <a:pt x="0" y="50708"/>
                    <a:pt x="7271" y="33155"/>
                    <a:pt x="20213" y="20213"/>
                  </a:cubicBezTo>
                  <a:cubicBezTo>
                    <a:pt x="33155" y="7271"/>
                    <a:pt x="50708" y="0"/>
                    <a:pt x="69010" y="0"/>
                  </a:cubicBezTo>
                  <a:close/>
                </a:path>
              </a:pathLst>
            </a:custGeom>
            <a:solidFill>
              <a:srgbClr val="1B63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-266700"/>
              <a:ext cx="768890" cy="999439"/>
            </a:xfrm>
            <a:prstGeom prst="rect">
              <a:avLst/>
            </a:prstGeom>
          </p:spPr>
          <p:txBody>
            <a:bodyPr lIns="98826" tIns="98826" rIns="98826" bIns="98826" rtlCol="0" anchor="ctr"/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952111" y="3676048"/>
            <a:ext cx="1200997" cy="1144530"/>
            <a:chOff x="0" y="0"/>
            <a:chExt cx="768890" cy="732739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768890" cy="732739"/>
            </a:xfrm>
            <a:custGeom>
              <a:avLst/>
              <a:gdLst/>
              <a:ahLst/>
              <a:cxnLst/>
              <a:rect l="l" t="t" r="r" b="b"/>
              <a:pathLst>
                <a:path w="768890" h="732739">
                  <a:moveTo>
                    <a:pt x="69010" y="0"/>
                  </a:moveTo>
                  <a:lnTo>
                    <a:pt x="699879" y="0"/>
                  </a:lnTo>
                  <a:cubicBezTo>
                    <a:pt x="718182" y="0"/>
                    <a:pt x="735735" y="7271"/>
                    <a:pt x="748677" y="20213"/>
                  </a:cubicBezTo>
                  <a:cubicBezTo>
                    <a:pt x="761619" y="33155"/>
                    <a:pt x="768890" y="50708"/>
                    <a:pt x="768890" y="69010"/>
                  </a:cubicBezTo>
                  <a:lnTo>
                    <a:pt x="768890" y="663729"/>
                  </a:lnTo>
                  <a:cubicBezTo>
                    <a:pt x="768890" y="701842"/>
                    <a:pt x="737993" y="732739"/>
                    <a:pt x="699879" y="732739"/>
                  </a:cubicBezTo>
                  <a:lnTo>
                    <a:pt x="69010" y="732739"/>
                  </a:lnTo>
                  <a:cubicBezTo>
                    <a:pt x="50708" y="732739"/>
                    <a:pt x="33155" y="725469"/>
                    <a:pt x="20213" y="712527"/>
                  </a:cubicBezTo>
                  <a:cubicBezTo>
                    <a:pt x="7271" y="699585"/>
                    <a:pt x="0" y="682032"/>
                    <a:pt x="0" y="663729"/>
                  </a:cubicBezTo>
                  <a:lnTo>
                    <a:pt x="0" y="69010"/>
                  </a:lnTo>
                  <a:cubicBezTo>
                    <a:pt x="0" y="50708"/>
                    <a:pt x="7271" y="33155"/>
                    <a:pt x="20213" y="20213"/>
                  </a:cubicBezTo>
                  <a:cubicBezTo>
                    <a:pt x="33155" y="7271"/>
                    <a:pt x="50708" y="0"/>
                    <a:pt x="69010" y="0"/>
                  </a:cubicBezTo>
                  <a:close/>
                </a:path>
              </a:pathLst>
            </a:custGeom>
            <a:solidFill>
              <a:srgbClr val="1B63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-266700"/>
              <a:ext cx="768890" cy="999439"/>
            </a:xfrm>
            <a:prstGeom prst="rect">
              <a:avLst/>
            </a:prstGeom>
          </p:spPr>
          <p:txBody>
            <a:bodyPr lIns="98826" tIns="98826" rIns="98826" bIns="98826" rtlCol="0" anchor="ctr"/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952111" y="5686534"/>
            <a:ext cx="1200997" cy="1144530"/>
            <a:chOff x="0" y="0"/>
            <a:chExt cx="768890" cy="732739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768890" cy="732739"/>
            </a:xfrm>
            <a:custGeom>
              <a:avLst/>
              <a:gdLst/>
              <a:ahLst/>
              <a:cxnLst/>
              <a:rect l="l" t="t" r="r" b="b"/>
              <a:pathLst>
                <a:path w="768890" h="732739">
                  <a:moveTo>
                    <a:pt x="69010" y="0"/>
                  </a:moveTo>
                  <a:lnTo>
                    <a:pt x="699879" y="0"/>
                  </a:lnTo>
                  <a:cubicBezTo>
                    <a:pt x="718182" y="0"/>
                    <a:pt x="735735" y="7271"/>
                    <a:pt x="748677" y="20213"/>
                  </a:cubicBezTo>
                  <a:cubicBezTo>
                    <a:pt x="761619" y="33155"/>
                    <a:pt x="768890" y="50708"/>
                    <a:pt x="768890" y="69010"/>
                  </a:cubicBezTo>
                  <a:lnTo>
                    <a:pt x="768890" y="663729"/>
                  </a:lnTo>
                  <a:cubicBezTo>
                    <a:pt x="768890" y="701842"/>
                    <a:pt x="737993" y="732739"/>
                    <a:pt x="699879" y="732739"/>
                  </a:cubicBezTo>
                  <a:lnTo>
                    <a:pt x="69010" y="732739"/>
                  </a:lnTo>
                  <a:cubicBezTo>
                    <a:pt x="50708" y="732739"/>
                    <a:pt x="33155" y="725469"/>
                    <a:pt x="20213" y="712527"/>
                  </a:cubicBezTo>
                  <a:cubicBezTo>
                    <a:pt x="7271" y="699585"/>
                    <a:pt x="0" y="682032"/>
                    <a:pt x="0" y="663729"/>
                  </a:cubicBezTo>
                  <a:lnTo>
                    <a:pt x="0" y="69010"/>
                  </a:lnTo>
                  <a:cubicBezTo>
                    <a:pt x="0" y="50708"/>
                    <a:pt x="7271" y="33155"/>
                    <a:pt x="20213" y="20213"/>
                  </a:cubicBezTo>
                  <a:cubicBezTo>
                    <a:pt x="33155" y="7271"/>
                    <a:pt x="50708" y="0"/>
                    <a:pt x="69010" y="0"/>
                  </a:cubicBezTo>
                  <a:close/>
                </a:path>
              </a:pathLst>
            </a:custGeom>
            <a:solidFill>
              <a:srgbClr val="1B63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0" y="-266700"/>
              <a:ext cx="768890" cy="999439"/>
            </a:xfrm>
            <a:prstGeom prst="rect">
              <a:avLst/>
            </a:prstGeom>
          </p:spPr>
          <p:txBody>
            <a:bodyPr lIns="98826" tIns="98826" rIns="98826" bIns="98826" rtlCol="0" anchor="ctr"/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1772764" y="6998940"/>
            <a:ext cx="15761467" cy="1991257"/>
            <a:chOff x="0" y="0"/>
            <a:chExt cx="4151168" cy="524446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4151168" cy="524446"/>
            </a:xfrm>
            <a:custGeom>
              <a:avLst/>
              <a:gdLst/>
              <a:ahLst/>
              <a:cxnLst/>
              <a:rect l="l" t="t" r="r" b="b"/>
              <a:pathLst>
                <a:path w="4151168" h="524446">
                  <a:moveTo>
                    <a:pt x="0" y="0"/>
                  </a:moveTo>
                  <a:lnTo>
                    <a:pt x="4151168" y="0"/>
                  </a:lnTo>
                  <a:lnTo>
                    <a:pt x="4151168" y="524446"/>
                  </a:lnTo>
                  <a:lnTo>
                    <a:pt x="0" y="524446"/>
                  </a:lnTo>
                  <a:close/>
                </a:path>
              </a:pathLst>
            </a:custGeom>
            <a:solidFill>
              <a:srgbClr val="49A15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0" y="-142875"/>
              <a:ext cx="4151168" cy="6673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952111" y="7502976"/>
            <a:ext cx="1200997" cy="1144530"/>
            <a:chOff x="0" y="0"/>
            <a:chExt cx="768890" cy="732739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768890" cy="732739"/>
            </a:xfrm>
            <a:custGeom>
              <a:avLst/>
              <a:gdLst/>
              <a:ahLst/>
              <a:cxnLst/>
              <a:rect l="l" t="t" r="r" b="b"/>
              <a:pathLst>
                <a:path w="768890" h="732739">
                  <a:moveTo>
                    <a:pt x="69010" y="0"/>
                  </a:moveTo>
                  <a:lnTo>
                    <a:pt x="699879" y="0"/>
                  </a:lnTo>
                  <a:cubicBezTo>
                    <a:pt x="718182" y="0"/>
                    <a:pt x="735735" y="7271"/>
                    <a:pt x="748677" y="20213"/>
                  </a:cubicBezTo>
                  <a:cubicBezTo>
                    <a:pt x="761619" y="33155"/>
                    <a:pt x="768890" y="50708"/>
                    <a:pt x="768890" y="69010"/>
                  </a:cubicBezTo>
                  <a:lnTo>
                    <a:pt x="768890" y="663729"/>
                  </a:lnTo>
                  <a:cubicBezTo>
                    <a:pt x="768890" y="701842"/>
                    <a:pt x="737993" y="732739"/>
                    <a:pt x="699879" y="732739"/>
                  </a:cubicBezTo>
                  <a:lnTo>
                    <a:pt x="69010" y="732739"/>
                  </a:lnTo>
                  <a:cubicBezTo>
                    <a:pt x="50708" y="732739"/>
                    <a:pt x="33155" y="725469"/>
                    <a:pt x="20213" y="712527"/>
                  </a:cubicBezTo>
                  <a:cubicBezTo>
                    <a:pt x="7271" y="699585"/>
                    <a:pt x="0" y="682032"/>
                    <a:pt x="0" y="663729"/>
                  </a:cubicBezTo>
                  <a:lnTo>
                    <a:pt x="0" y="69010"/>
                  </a:lnTo>
                  <a:cubicBezTo>
                    <a:pt x="0" y="50708"/>
                    <a:pt x="7271" y="33155"/>
                    <a:pt x="20213" y="20213"/>
                  </a:cubicBezTo>
                  <a:cubicBezTo>
                    <a:pt x="33155" y="7271"/>
                    <a:pt x="50708" y="0"/>
                    <a:pt x="69010" y="0"/>
                  </a:cubicBezTo>
                  <a:close/>
                </a:path>
              </a:pathLst>
            </a:custGeom>
            <a:solidFill>
              <a:srgbClr val="1B63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0" y="-266700"/>
              <a:ext cx="768890" cy="999439"/>
            </a:xfrm>
            <a:prstGeom prst="rect">
              <a:avLst/>
            </a:prstGeom>
          </p:spPr>
          <p:txBody>
            <a:bodyPr lIns="98826" tIns="98826" rIns="98826" bIns="98826" rtlCol="0" anchor="ctr"/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73" name="Group 73"/>
          <p:cNvGrpSpPr/>
          <p:nvPr/>
        </p:nvGrpSpPr>
        <p:grpSpPr>
          <a:xfrm>
            <a:off x="3788975" y="5273268"/>
            <a:ext cx="4020692" cy="1535055"/>
            <a:chOff x="0" y="0"/>
            <a:chExt cx="1058948" cy="404294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1058948" cy="404294"/>
            </a:xfrm>
            <a:custGeom>
              <a:avLst/>
              <a:gdLst/>
              <a:ahLst/>
              <a:cxnLst/>
              <a:rect l="l" t="t" r="r" b="b"/>
              <a:pathLst>
                <a:path w="1058948" h="404294">
                  <a:moveTo>
                    <a:pt x="0" y="0"/>
                  </a:moveTo>
                  <a:lnTo>
                    <a:pt x="1058948" y="0"/>
                  </a:lnTo>
                  <a:lnTo>
                    <a:pt x="1058948" y="404294"/>
                  </a:lnTo>
                  <a:lnTo>
                    <a:pt x="0" y="404294"/>
                  </a:lnTo>
                  <a:close/>
                </a:path>
              </a:pathLst>
            </a:custGeom>
            <a:solidFill>
              <a:srgbClr val="E5EDF0"/>
            </a:solidFill>
            <a:ln w="38100" cap="sq">
              <a:solidFill>
                <a:srgbClr val="00669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0" y="-142875"/>
              <a:ext cx="1058948" cy="5471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76" name="Freeform 76"/>
          <p:cNvSpPr/>
          <p:nvPr/>
        </p:nvSpPr>
        <p:spPr>
          <a:xfrm>
            <a:off x="4084889" y="5486509"/>
            <a:ext cx="1210091" cy="1030090"/>
          </a:xfrm>
          <a:custGeom>
            <a:avLst/>
            <a:gdLst/>
            <a:ahLst/>
            <a:cxnLst/>
            <a:rect l="l" t="t" r="r" b="b"/>
            <a:pathLst>
              <a:path w="1210091" h="1030090">
                <a:moveTo>
                  <a:pt x="0" y="0"/>
                </a:moveTo>
                <a:lnTo>
                  <a:pt x="1210090" y="0"/>
                </a:lnTo>
                <a:lnTo>
                  <a:pt x="1210090" y="1030090"/>
                </a:lnTo>
                <a:lnTo>
                  <a:pt x="0" y="1030090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7" name="Freeform 77"/>
          <p:cNvSpPr/>
          <p:nvPr/>
        </p:nvSpPr>
        <p:spPr>
          <a:xfrm>
            <a:off x="6017186" y="5393671"/>
            <a:ext cx="1196716" cy="1196716"/>
          </a:xfrm>
          <a:custGeom>
            <a:avLst/>
            <a:gdLst/>
            <a:ahLst/>
            <a:cxnLst/>
            <a:rect l="l" t="t" r="r" b="b"/>
            <a:pathLst>
              <a:path w="1196716" h="1196716">
                <a:moveTo>
                  <a:pt x="0" y="0"/>
                </a:moveTo>
                <a:lnTo>
                  <a:pt x="1196716" y="0"/>
                </a:lnTo>
                <a:lnTo>
                  <a:pt x="1196716" y="1196716"/>
                </a:lnTo>
                <a:lnTo>
                  <a:pt x="0" y="1196716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8" name="AutoShape 78"/>
          <p:cNvSpPr/>
          <p:nvPr/>
        </p:nvSpPr>
        <p:spPr>
          <a:xfrm flipV="1">
            <a:off x="5390631" y="5940894"/>
            <a:ext cx="625585" cy="21248"/>
          </a:xfrm>
          <a:prstGeom prst="line">
            <a:avLst/>
          </a:prstGeom>
          <a:ln w="571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79" name="TextBox 79"/>
          <p:cNvSpPr txBox="1"/>
          <p:nvPr/>
        </p:nvSpPr>
        <p:spPr>
          <a:xfrm>
            <a:off x="10569280" y="1516296"/>
            <a:ext cx="6461168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Hybrid Filtering: 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Integrating collaborative and content-based filtering to offer even more personalized course recommendations based on user behavior and peer choices.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10578805" y="5323246"/>
            <a:ext cx="6461168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User Feedback Integration:</a:t>
            </a: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Allowing students to rate or review recommendations, would provide valuable data for refining the recommendation engine and further personalizing suggestions.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10569280" y="3533202"/>
            <a:ext cx="6461168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Scalability &amp; Customization: 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Expanding the system to include customizable features for different universities, such as course prerequisites, faculty reviews, and career path alignment.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930567" y="1852846"/>
            <a:ext cx="1200997" cy="1096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7"/>
              </a:lnSpc>
            </a:pPr>
            <a:r>
              <a:rPr lang="en-US" sz="486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952111" y="3539514"/>
            <a:ext cx="1200997" cy="1096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7"/>
              </a:lnSpc>
            </a:pPr>
            <a:r>
              <a:rPr lang="en-US" sz="486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952111" y="5550001"/>
            <a:ext cx="1200997" cy="1096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7"/>
              </a:lnSpc>
            </a:pPr>
            <a:r>
              <a:rPr lang="en-US" sz="486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952111" y="7366442"/>
            <a:ext cx="1200997" cy="1096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7"/>
              </a:lnSpc>
            </a:pPr>
            <a:r>
              <a:rPr lang="en-US" sz="486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0578805" y="7075140"/>
            <a:ext cx="6461168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Advanced NLP Models: 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Incorporating BERT or similar advanced natural language processing models to enhance the semantic understanding of course descriptions or textual reviews, improving recommendation accuracy.</a:t>
            </a:r>
          </a:p>
        </p:txBody>
      </p:sp>
      <p:grpSp>
        <p:nvGrpSpPr>
          <p:cNvPr id="87" name="Group 87"/>
          <p:cNvGrpSpPr/>
          <p:nvPr/>
        </p:nvGrpSpPr>
        <p:grpSpPr>
          <a:xfrm>
            <a:off x="4675610" y="7170390"/>
            <a:ext cx="2096537" cy="1627713"/>
            <a:chOff x="0" y="0"/>
            <a:chExt cx="552174" cy="428698"/>
          </a:xfrm>
        </p:grpSpPr>
        <p:sp>
          <p:nvSpPr>
            <p:cNvPr id="88" name="Freeform 88"/>
            <p:cNvSpPr/>
            <p:nvPr/>
          </p:nvSpPr>
          <p:spPr>
            <a:xfrm>
              <a:off x="0" y="0"/>
              <a:ext cx="552174" cy="428698"/>
            </a:xfrm>
            <a:custGeom>
              <a:avLst/>
              <a:gdLst/>
              <a:ahLst/>
              <a:cxnLst/>
              <a:rect l="l" t="t" r="r" b="b"/>
              <a:pathLst>
                <a:path w="552174" h="428698">
                  <a:moveTo>
                    <a:pt x="0" y="0"/>
                  </a:moveTo>
                  <a:lnTo>
                    <a:pt x="552174" y="0"/>
                  </a:lnTo>
                  <a:lnTo>
                    <a:pt x="552174" y="428698"/>
                  </a:lnTo>
                  <a:lnTo>
                    <a:pt x="0" y="428698"/>
                  </a:lnTo>
                  <a:close/>
                </a:path>
              </a:pathLst>
            </a:custGeom>
            <a:solidFill>
              <a:srgbClr val="E5EDF0"/>
            </a:solidFill>
            <a:ln w="38100" cap="sq">
              <a:solidFill>
                <a:srgbClr val="00669B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TextBox 89"/>
            <p:cNvSpPr txBox="1"/>
            <p:nvPr/>
          </p:nvSpPr>
          <p:spPr>
            <a:xfrm>
              <a:off x="0" y="-142875"/>
              <a:ext cx="552174" cy="571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90" name="Freeform 90"/>
          <p:cNvSpPr/>
          <p:nvPr/>
        </p:nvSpPr>
        <p:spPr>
          <a:xfrm>
            <a:off x="5089430" y="7332315"/>
            <a:ext cx="1181841" cy="1181841"/>
          </a:xfrm>
          <a:custGeom>
            <a:avLst/>
            <a:gdLst/>
            <a:ahLst/>
            <a:cxnLst/>
            <a:rect l="l" t="t" r="r" b="b"/>
            <a:pathLst>
              <a:path w="1181841" h="1181841">
                <a:moveTo>
                  <a:pt x="0" y="0"/>
                </a:moveTo>
                <a:lnTo>
                  <a:pt x="1181840" y="0"/>
                </a:lnTo>
                <a:lnTo>
                  <a:pt x="1181840" y="1181841"/>
                </a:lnTo>
                <a:lnTo>
                  <a:pt x="0" y="1181841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1" name="AutoShape 91"/>
          <p:cNvSpPr/>
          <p:nvPr/>
        </p:nvSpPr>
        <p:spPr>
          <a:xfrm>
            <a:off x="5729368" y="9950855"/>
            <a:ext cx="6492240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92" name="Group 92"/>
          <p:cNvGrpSpPr/>
          <p:nvPr/>
        </p:nvGrpSpPr>
        <p:grpSpPr>
          <a:xfrm>
            <a:off x="5203460" y="9619472"/>
            <a:ext cx="671658" cy="608976"/>
            <a:chOff x="0" y="0"/>
            <a:chExt cx="895545" cy="811968"/>
          </a:xfrm>
        </p:grpSpPr>
        <p:grpSp>
          <p:nvGrpSpPr>
            <p:cNvPr id="93" name="Group 93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94" name="Freeform 94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TextBox 95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96" name="TextBox 96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97" name="Group 97"/>
          <p:cNvGrpSpPr/>
          <p:nvPr/>
        </p:nvGrpSpPr>
        <p:grpSpPr>
          <a:xfrm>
            <a:off x="6155216" y="9628997"/>
            <a:ext cx="671658" cy="608976"/>
            <a:chOff x="0" y="0"/>
            <a:chExt cx="895545" cy="811968"/>
          </a:xfrm>
        </p:grpSpPr>
        <p:grpSp>
          <p:nvGrpSpPr>
            <p:cNvPr id="98" name="Group 98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99" name="Freeform 99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TextBox 100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101" name="TextBox 101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102" name="Group 102"/>
          <p:cNvGrpSpPr/>
          <p:nvPr/>
        </p:nvGrpSpPr>
        <p:grpSpPr>
          <a:xfrm>
            <a:off x="7103099" y="9628997"/>
            <a:ext cx="671658" cy="608976"/>
            <a:chOff x="0" y="0"/>
            <a:chExt cx="895545" cy="811968"/>
          </a:xfrm>
        </p:grpSpPr>
        <p:grpSp>
          <p:nvGrpSpPr>
            <p:cNvPr id="103" name="Group 103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104" name="Freeform 104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TextBox 105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106" name="TextBox 106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107" name="Group 107"/>
          <p:cNvGrpSpPr/>
          <p:nvPr/>
        </p:nvGrpSpPr>
        <p:grpSpPr>
          <a:xfrm>
            <a:off x="8050982" y="9628997"/>
            <a:ext cx="671658" cy="608976"/>
            <a:chOff x="0" y="0"/>
            <a:chExt cx="895545" cy="811968"/>
          </a:xfrm>
        </p:grpSpPr>
        <p:grpSp>
          <p:nvGrpSpPr>
            <p:cNvPr id="108" name="Group 108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109" name="Freeform 109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TextBox 110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111" name="TextBox 111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112" name="Group 112"/>
          <p:cNvGrpSpPr/>
          <p:nvPr/>
        </p:nvGrpSpPr>
        <p:grpSpPr>
          <a:xfrm>
            <a:off x="8998866" y="9628997"/>
            <a:ext cx="671658" cy="608976"/>
            <a:chOff x="0" y="0"/>
            <a:chExt cx="895545" cy="811968"/>
          </a:xfrm>
        </p:grpSpPr>
        <p:grpSp>
          <p:nvGrpSpPr>
            <p:cNvPr id="113" name="Group 113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114" name="Freeform 114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TextBox 115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116" name="TextBox 116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117" name="Group 117"/>
          <p:cNvGrpSpPr/>
          <p:nvPr/>
        </p:nvGrpSpPr>
        <p:grpSpPr>
          <a:xfrm>
            <a:off x="9946749" y="9628997"/>
            <a:ext cx="671658" cy="608976"/>
            <a:chOff x="0" y="0"/>
            <a:chExt cx="895545" cy="811968"/>
          </a:xfrm>
        </p:grpSpPr>
        <p:grpSp>
          <p:nvGrpSpPr>
            <p:cNvPr id="118" name="Group 118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119" name="Freeform 119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TextBox 120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121" name="TextBox 121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122" name="Group 122"/>
          <p:cNvGrpSpPr/>
          <p:nvPr/>
        </p:nvGrpSpPr>
        <p:grpSpPr>
          <a:xfrm>
            <a:off x="10894633" y="9628997"/>
            <a:ext cx="671658" cy="608976"/>
            <a:chOff x="0" y="0"/>
            <a:chExt cx="895545" cy="811968"/>
          </a:xfrm>
        </p:grpSpPr>
        <p:grpSp>
          <p:nvGrpSpPr>
            <p:cNvPr id="123" name="Group 123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TextBox 125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126" name="TextBox 126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127" name="Group 127"/>
          <p:cNvGrpSpPr/>
          <p:nvPr/>
        </p:nvGrpSpPr>
        <p:grpSpPr>
          <a:xfrm>
            <a:off x="11842516" y="9628997"/>
            <a:ext cx="671658" cy="608976"/>
            <a:chOff x="0" y="0"/>
            <a:chExt cx="895545" cy="811968"/>
          </a:xfrm>
        </p:grpSpPr>
        <p:grpSp>
          <p:nvGrpSpPr>
            <p:cNvPr id="128" name="Group 128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129" name="Freeform 129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TextBox 130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131" name="TextBox 131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2500" b="1">
                  <a:solidFill>
                    <a:srgbClr val="FFFFFF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08</a:t>
              </a:r>
            </a:p>
          </p:txBody>
        </p:sp>
      </p:grpSp>
      <p:sp>
        <p:nvSpPr>
          <p:cNvPr id="132" name="TextBox 132"/>
          <p:cNvSpPr txBox="1"/>
          <p:nvPr/>
        </p:nvSpPr>
        <p:spPr>
          <a:xfrm>
            <a:off x="854359" y="263037"/>
            <a:ext cx="16579283" cy="66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 b="1">
                <a:solidFill>
                  <a:srgbClr val="1B406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FUTURE ENHANCEMENTS</a:t>
            </a:r>
          </a:p>
        </p:txBody>
      </p:sp>
      <p:sp>
        <p:nvSpPr>
          <p:cNvPr id="133" name="Freeform 133"/>
          <p:cNvSpPr/>
          <p:nvPr/>
        </p:nvSpPr>
        <p:spPr>
          <a:xfrm>
            <a:off x="15883502" y="-590152"/>
            <a:ext cx="2377681" cy="1783261"/>
          </a:xfrm>
          <a:custGeom>
            <a:avLst/>
            <a:gdLst/>
            <a:ahLst/>
            <a:cxnLst/>
            <a:rect l="l" t="t" r="r" b="b"/>
            <a:pathLst>
              <a:path w="2377681" h="1783261">
                <a:moveTo>
                  <a:pt x="0" y="0"/>
                </a:moveTo>
                <a:lnTo>
                  <a:pt x="2377681" y="0"/>
                </a:lnTo>
                <a:lnTo>
                  <a:pt x="2377681" y="1783261"/>
                </a:lnTo>
                <a:lnTo>
                  <a:pt x="0" y="1783261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4" name="Freeform 134"/>
          <p:cNvSpPr/>
          <p:nvPr/>
        </p:nvSpPr>
        <p:spPr>
          <a:xfrm>
            <a:off x="168495" y="146888"/>
            <a:ext cx="1973525" cy="300787"/>
          </a:xfrm>
          <a:custGeom>
            <a:avLst/>
            <a:gdLst/>
            <a:ahLst/>
            <a:cxnLst/>
            <a:rect l="l" t="t" r="r" b="b"/>
            <a:pathLst>
              <a:path w="1973525" h="300787">
                <a:moveTo>
                  <a:pt x="0" y="0"/>
                </a:moveTo>
                <a:lnTo>
                  <a:pt x="1973525" y="0"/>
                </a:lnTo>
                <a:lnTo>
                  <a:pt x="1973525" y="300787"/>
                </a:lnTo>
                <a:lnTo>
                  <a:pt x="0" y="300787"/>
                </a:lnTo>
                <a:lnTo>
                  <a:pt x="0" y="0"/>
                </a:lnTo>
                <a:close/>
              </a:path>
            </a:pathLst>
          </a:custGeom>
          <a:blipFill>
            <a:blip r:embed="rId40"/>
            <a:stretch>
              <a:fillRect l="-90" t="-6270" b="-6270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59437" y="0"/>
            <a:ext cx="10028564" cy="10287000"/>
            <a:chOff x="0" y="0"/>
            <a:chExt cx="381586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15867" cy="2709333"/>
            </a:xfrm>
            <a:custGeom>
              <a:avLst/>
              <a:gdLst/>
              <a:ahLst/>
              <a:cxnLst/>
              <a:rect l="l" t="t" r="r" b="b"/>
              <a:pathLst>
                <a:path w="3815867" h="2709333">
                  <a:moveTo>
                    <a:pt x="0" y="0"/>
                  </a:moveTo>
                  <a:lnTo>
                    <a:pt x="3815867" y="0"/>
                  </a:lnTo>
                  <a:lnTo>
                    <a:pt x="381586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B63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42875"/>
              <a:ext cx="3815867" cy="28522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62228"/>
            <a:ext cx="10689290" cy="8669813"/>
            <a:chOff x="0" y="0"/>
            <a:chExt cx="2815286" cy="228340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15286" cy="2283408"/>
            </a:xfrm>
            <a:custGeom>
              <a:avLst/>
              <a:gdLst/>
              <a:ahLst/>
              <a:cxnLst/>
              <a:rect l="l" t="t" r="r" b="b"/>
              <a:pathLst>
                <a:path w="2815286" h="2283408">
                  <a:moveTo>
                    <a:pt x="0" y="0"/>
                  </a:moveTo>
                  <a:lnTo>
                    <a:pt x="2815286" y="0"/>
                  </a:lnTo>
                  <a:lnTo>
                    <a:pt x="2815286" y="2283408"/>
                  </a:lnTo>
                  <a:lnTo>
                    <a:pt x="0" y="2283408"/>
                  </a:lnTo>
                  <a:close/>
                </a:path>
              </a:pathLst>
            </a:custGeom>
            <a:solidFill>
              <a:srgbClr val="49A15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42875"/>
              <a:ext cx="2815286" cy="2426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638500" y="8917740"/>
            <a:ext cx="1620800" cy="502448"/>
          </a:xfrm>
          <a:custGeom>
            <a:avLst/>
            <a:gdLst/>
            <a:ahLst/>
            <a:cxnLst/>
            <a:rect l="l" t="t" r="r" b="b"/>
            <a:pathLst>
              <a:path w="1620800" h="502448">
                <a:moveTo>
                  <a:pt x="0" y="0"/>
                </a:moveTo>
                <a:lnTo>
                  <a:pt x="1620800" y="0"/>
                </a:lnTo>
                <a:lnTo>
                  <a:pt x="1620800" y="502449"/>
                </a:lnTo>
                <a:lnTo>
                  <a:pt x="0" y="502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1176047" y="1326666"/>
            <a:ext cx="1780595" cy="1796312"/>
          </a:xfrm>
          <a:custGeom>
            <a:avLst/>
            <a:gdLst/>
            <a:ahLst/>
            <a:cxnLst/>
            <a:rect l="l" t="t" r="r" b="b"/>
            <a:pathLst>
              <a:path w="1780595" h="1796312">
                <a:moveTo>
                  <a:pt x="0" y="0"/>
                </a:moveTo>
                <a:lnTo>
                  <a:pt x="1780594" y="0"/>
                </a:lnTo>
                <a:lnTo>
                  <a:pt x="1780594" y="1796313"/>
                </a:lnTo>
                <a:lnTo>
                  <a:pt x="0" y="1796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910319" y="34844"/>
            <a:ext cx="2377681" cy="1783261"/>
          </a:xfrm>
          <a:custGeom>
            <a:avLst/>
            <a:gdLst/>
            <a:ahLst/>
            <a:cxnLst/>
            <a:rect l="l" t="t" r="r" b="b"/>
            <a:pathLst>
              <a:path w="2377681" h="1783261">
                <a:moveTo>
                  <a:pt x="0" y="0"/>
                </a:moveTo>
                <a:lnTo>
                  <a:pt x="2377681" y="0"/>
                </a:lnTo>
                <a:lnTo>
                  <a:pt x="2377681" y="1783261"/>
                </a:lnTo>
                <a:lnTo>
                  <a:pt x="0" y="17832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1013140" y="2343151"/>
            <a:ext cx="6894825" cy="5696849"/>
          </a:xfrm>
          <a:custGeom>
            <a:avLst/>
            <a:gdLst/>
            <a:ahLst/>
            <a:cxnLst/>
            <a:rect l="l" t="t" r="r" b="b"/>
            <a:pathLst>
              <a:path w="6894825" h="5696849">
                <a:moveTo>
                  <a:pt x="0" y="0"/>
                </a:moveTo>
                <a:lnTo>
                  <a:pt x="6894826" y="0"/>
                </a:lnTo>
                <a:lnTo>
                  <a:pt x="6894826" y="5696850"/>
                </a:lnTo>
                <a:lnTo>
                  <a:pt x="0" y="56968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2565278" y="1367791"/>
            <a:ext cx="6936540" cy="975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89"/>
              </a:lnSpc>
            </a:pPr>
            <a:r>
              <a:rPr lang="en-US" sz="65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6146" y="4094280"/>
            <a:ext cx="9611804" cy="444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Athena empowers students to make informed, personalized course decisions aligned with their goals.</a:t>
            </a:r>
          </a:p>
          <a:p>
            <a:pPr marL="453390" lvl="1" indent="-226695" algn="just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Simplifies course selection, transforming complexity into clarity and confidence.</a:t>
            </a:r>
          </a:p>
          <a:p>
            <a:pPr marL="453390" lvl="1" indent="-226695" algn="just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Benefits for all stakeholders:</a:t>
            </a:r>
          </a:p>
          <a:p>
            <a:pPr marL="906780" lvl="2" indent="-302260" algn="just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Students: Tailored recommendations to achieve their aspirations.</a:t>
            </a:r>
          </a:p>
          <a:p>
            <a:pPr marL="906780" lvl="2" indent="-302260" algn="just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Universities: Enhanced satisfaction and data-driven insights.</a:t>
            </a:r>
          </a:p>
          <a:p>
            <a:pPr marL="906780" lvl="2" indent="-302260" algn="just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Faculty: Improved understanding of course demand and interests.</a:t>
            </a:r>
          </a:p>
          <a:p>
            <a:pPr algn="just">
              <a:lnSpc>
                <a:spcPts val="2940"/>
              </a:lnSpc>
            </a:pPr>
            <a:endParaRPr lang="en-US"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Athena lights the way, ensuring every student navigates their academic journey with wisdom and purpose.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51396" y="2657476"/>
            <a:ext cx="9421304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i="1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"Knowledge is power, but wisdom is choosing the right path to apply it."</a:t>
            </a:r>
          </a:p>
        </p:txBody>
      </p:sp>
      <p:sp>
        <p:nvSpPr>
          <p:cNvPr id="15" name="Freeform 15"/>
          <p:cNvSpPr/>
          <p:nvPr/>
        </p:nvSpPr>
        <p:spPr>
          <a:xfrm>
            <a:off x="168495" y="146888"/>
            <a:ext cx="1973525" cy="300787"/>
          </a:xfrm>
          <a:custGeom>
            <a:avLst/>
            <a:gdLst/>
            <a:ahLst/>
            <a:cxnLst/>
            <a:rect l="l" t="t" r="r" b="b"/>
            <a:pathLst>
              <a:path w="1973525" h="300787">
                <a:moveTo>
                  <a:pt x="0" y="0"/>
                </a:moveTo>
                <a:lnTo>
                  <a:pt x="1973525" y="0"/>
                </a:lnTo>
                <a:lnTo>
                  <a:pt x="1973525" y="300787"/>
                </a:lnTo>
                <a:lnTo>
                  <a:pt x="0" y="30078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0" t="-6270" b="-6270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1" y="0"/>
            <a:ext cx="9144000" cy="7156238"/>
            <a:chOff x="0" y="0"/>
            <a:chExt cx="2786536" cy="18847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6536" cy="1884771"/>
            </a:xfrm>
            <a:custGeom>
              <a:avLst/>
              <a:gdLst/>
              <a:ahLst/>
              <a:cxnLst/>
              <a:rect l="l" t="t" r="r" b="b"/>
              <a:pathLst>
                <a:path w="2786536" h="1884771">
                  <a:moveTo>
                    <a:pt x="0" y="0"/>
                  </a:moveTo>
                  <a:lnTo>
                    <a:pt x="2786536" y="0"/>
                  </a:lnTo>
                  <a:lnTo>
                    <a:pt x="2786536" y="1884771"/>
                  </a:lnTo>
                  <a:lnTo>
                    <a:pt x="0" y="1884771"/>
                  </a:lnTo>
                  <a:close/>
                </a:path>
              </a:pathLst>
            </a:custGeom>
            <a:solidFill>
              <a:srgbClr val="1B63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66700"/>
              <a:ext cx="2786536" cy="2151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" y="4025477"/>
            <a:ext cx="12012869" cy="6261523"/>
            <a:chOff x="0" y="0"/>
            <a:chExt cx="3723873" cy="16491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23873" cy="1649126"/>
            </a:xfrm>
            <a:custGeom>
              <a:avLst/>
              <a:gdLst/>
              <a:ahLst/>
              <a:cxnLst/>
              <a:rect l="l" t="t" r="r" b="b"/>
              <a:pathLst>
                <a:path w="3723873" h="1649126">
                  <a:moveTo>
                    <a:pt x="0" y="0"/>
                  </a:moveTo>
                  <a:lnTo>
                    <a:pt x="3723873" y="0"/>
                  </a:lnTo>
                  <a:lnTo>
                    <a:pt x="3723873" y="1649126"/>
                  </a:lnTo>
                  <a:lnTo>
                    <a:pt x="0" y="1649126"/>
                  </a:lnTo>
                  <a:close/>
                </a:path>
              </a:pathLst>
            </a:custGeom>
            <a:solidFill>
              <a:srgbClr val="49A15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66700"/>
              <a:ext cx="3723873" cy="1915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9797200" y="1065034"/>
            <a:ext cx="1620800" cy="502448"/>
          </a:xfrm>
          <a:custGeom>
            <a:avLst/>
            <a:gdLst/>
            <a:ahLst/>
            <a:cxnLst/>
            <a:rect l="l" t="t" r="r" b="b"/>
            <a:pathLst>
              <a:path w="1620800" h="502448">
                <a:moveTo>
                  <a:pt x="0" y="0"/>
                </a:moveTo>
                <a:lnTo>
                  <a:pt x="1620800" y="0"/>
                </a:lnTo>
                <a:lnTo>
                  <a:pt x="1620800" y="502448"/>
                </a:lnTo>
                <a:lnTo>
                  <a:pt x="0" y="502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6689350" y="0"/>
            <a:ext cx="1598650" cy="1598650"/>
          </a:xfrm>
          <a:custGeom>
            <a:avLst/>
            <a:gdLst/>
            <a:ahLst/>
            <a:cxnLst/>
            <a:rect l="l" t="t" r="r" b="b"/>
            <a:pathLst>
              <a:path w="1598650" h="1598650">
                <a:moveTo>
                  <a:pt x="0" y="0"/>
                </a:moveTo>
                <a:lnTo>
                  <a:pt x="1598650" y="0"/>
                </a:lnTo>
                <a:lnTo>
                  <a:pt x="1598650" y="1598650"/>
                </a:lnTo>
                <a:lnTo>
                  <a:pt x="0" y="1598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0" y="8980600"/>
            <a:ext cx="1306400" cy="1306400"/>
          </a:xfrm>
          <a:custGeom>
            <a:avLst/>
            <a:gdLst/>
            <a:ahLst/>
            <a:cxnLst/>
            <a:rect l="l" t="t" r="r" b="b"/>
            <a:pathLst>
              <a:path w="1306400" h="1306400">
                <a:moveTo>
                  <a:pt x="0" y="0"/>
                </a:moveTo>
                <a:lnTo>
                  <a:pt x="1306400" y="0"/>
                </a:lnTo>
                <a:lnTo>
                  <a:pt x="1306400" y="1306400"/>
                </a:lnTo>
                <a:lnTo>
                  <a:pt x="0" y="1306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6079829" y="7723855"/>
            <a:ext cx="1919978" cy="1919978"/>
          </a:xfrm>
          <a:custGeom>
            <a:avLst/>
            <a:gdLst/>
            <a:ahLst/>
            <a:cxnLst/>
            <a:rect l="l" t="t" r="r" b="b"/>
            <a:pathLst>
              <a:path w="1919978" h="1919978">
                <a:moveTo>
                  <a:pt x="0" y="0"/>
                </a:moveTo>
                <a:lnTo>
                  <a:pt x="1919978" y="0"/>
                </a:lnTo>
                <a:lnTo>
                  <a:pt x="1919978" y="1919978"/>
                </a:lnTo>
                <a:lnTo>
                  <a:pt x="0" y="19199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2669814" y="4092152"/>
            <a:ext cx="13410015" cy="2131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619"/>
              </a:lnSpc>
            </a:pPr>
            <a:r>
              <a:rPr lang="en-US" sz="14451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YOU!</a:t>
            </a:r>
          </a:p>
        </p:txBody>
      </p:sp>
      <p:sp>
        <p:nvSpPr>
          <p:cNvPr id="13" name="Freeform 13"/>
          <p:cNvSpPr/>
          <p:nvPr/>
        </p:nvSpPr>
        <p:spPr>
          <a:xfrm>
            <a:off x="168495" y="146888"/>
            <a:ext cx="1973525" cy="300787"/>
          </a:xfrm>
          <a:custGeom>
            <a:avLst/>
            <a:gdLst/>
            <a:ahLst/>
            <a:cxnLst/>
            <a:rect l="l" t="t" r="r" b="b"/>
            <a:pathLst>
              <a:path w="1973525" h="300787">
                <a:moveTo>
                  <a:pt x="0" y="0"/>
                </a:moveTo>
                <a:lnTo>
                  <a:pt x="1973525" y="0"/>
                </a:lnTo>
                <a:lnTo>
                  <a:pt x="1973525" y="300787"/>
                </a:lnTo>
                <a:lnTo>
                  <a:pt x="0" y="30078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0" t="-6270" b="-6270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977851" y="0"/>
            <a:ext cx="9686506" cy="10287000"/>
            <a:chOff x="0" y="0"/>
            <a:chExt cx="255117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51178" cy="2709333"/>
            </a:xfrm>
            <a:custGeom>
              <a:avLst/>
              <a:gdLst/>
              <a:ahLst/>
              <a:cxnLst/>
              <a:rect l="l" t="t" r="r" b="b"/>
              <a:pathLst>
                <a:path w="2551178" h="2709333">
                  <a:moveTo>
                    <a:pt x="0" y="0"/>
                  </a:moveTo>
                  <a:lnTo>
                    <a:pt x="2551178" y="0"/>
                  </a:lnTo>
                  <a:lnTo>
                    <a:pt x="255117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B63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42875"/>
              <a:ext cx="2551178" cy="28522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492883" y="1028700"/>
            <a:ext cx="6110091" cy="7332630"/>
            <a:chOff x="0" y="0"/>
            <a:chExt cx="67728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77285" cy="812800"/>
            </a:xfrm>
            <a:custGeom>
              <a:avLst/>
              <a:gdLst/>
              <a:ahLst/>
              <a:cxnLst/>
              <a:rect l="l" t="t" r="r" b="b"/>
              <a:pathLst>
                <a:path w="677285" h="812800">
                  <a:moveTo>
                    <a:pt x="338643" y="0"/>
                  </a:moveTo>
                  <a:lnTo>
                    <a:pt x="677285" y="203200"/>
                  </a:lnTo>
                  <a:lnTo>
                    <a:pt x="677285" y="609600"/>
                  </a:lnTo>
                  <a:lnTo>
                    <a:pt x="338643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38643" y="0"/>
                  </a:lnTo>
                  <a:close/>
                </a:path>
              </a:pathLst>
            </a:custGeom>
            <a:solidFill>
              <a:srgbClr val="49A15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27000"/>
              <a:ext cx="677285" cy="800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3943409"/>
            <a:ext cx="13807155" cy="6130581"/>
            <a:chOff x="0" y="0"/>
            <a:chExt cx="3885918" cy="161463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885919" cy="1614639"/>
            </a:xfrm>
            <a:custGeom>
              <a:avLst/>
              <a:gdLst/>
              <a:ahLst/>
              <a:cxnLst/>
              <a:rect l="l" t="t" r="r" b="b"/>
              <a:pathLst>
                <a:path w="3885919" h="1614639">
                  <a:moveTo>
                    <a:pt x="0" y="0"/>
                  </a:moveTo>
                  <a:lnTo>
                    <a:pt x="3885919" y="0"/>
                  </a:lnTo>
                  <a:lnTo>
                    <a:pt x="3885919" y="1614639"/>
                  </a:lnTo>
                  <a:lnTo>
                    <a:pt x="0" y="1614639"/>
                  </a:lnTo>
                  <a:close/>
                </a:path>
              </a:pathLst>
            </a:custGeom>
            <a:solidFill>
              <a:srgbClr val="49A15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42875"/>
              <a:ext cx="3885918" cy="17575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38403" y="8518722"/>
            <a:ext cx="671658" cy="608976"/>
            <a:chOff x="0" y="0"/>
            <a:chExt cx="895545" cy="811968"/>
          </a:xfrm>
        </p:grpSpPr>
        <p:grpSp>
          <p:nvGrpSpPr>
            <p:cNvPr id="12" name="Group 12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2500" b="1">
                  <a:solidFill>
                    <a:srgbClr val="FFFFFF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04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38403" y="4839012"/>
            <a:ext cx="671658" cy="608976"/>
            <a:chOff x="0" y="0"/>
            <a:chExt cx="895545" cy="811968"/>
          </a:xfrm>
        </p:grpSpPr>
        <p:grpSp>
          <p:nvGrpSpPr>
            <p:cNvPr id="17" name="Group 17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2500" b="1">
                  <a:solidFill>
                    <a:srgbClr val="FFFFFF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01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38403" y="6026349"/>
            <a:ext cx="671658" cy="608976"/>
            <a:chOff x="0" y="0"/>
            <a:chExt cx="895545" cy="811968"/>
          </a:xfrm>
        </p:grpSpPr>
        <p:grpSp>
          <p:nvGrpSpPr>
            <p:cNvPr id="22" name="Group 22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2500" b="1">
                  <a:solidFill>
                    <a:srgbClr val="FFFFFF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02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38403" y="7272535"/>
            <a:ext cx="671658" cy="608976"/>
            <a:chOff x="0" y="0"/>
            <a:chExt cx="895545" cy="811968"/>
          </a:xfrm>
        </p:grpSpPr>
        <p:grpSp>
          <p:nvGrpSpPr>
            <p:cNvPr id="27" name="Group 27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2500" b="1">
                  <a:solidFill>
                    <a:srgbClr val="FFFFFF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03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6909952" y="8518722"/>
            <a:ext cx="671658" cy="608976"/>
            <a:chOff x="0" y="0"/>
            <a:chExt cx="895545" cy="811968"/>
          </a:xfrm>
        </p:grpSpPr>
        <p:grpSp>
          <p:nvGrpSpPr>
            <p:cNvPr id="32" name="Group 32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2500" b="1">
                  <a:solidFill>
                    <a:srgbClr val="FFFFFF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08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6909952" y="4839012"/>
            <a:ext cx="671658" cy="608976"/>
            <a:chOff x="0" y="0"/>
            <a:chExt cx="895545" cy="811968"/>
          </a:xfrm>
        </p:grpSpPr>
        <p:grpSp>
          <p:nvGrpSpPr>
            <p:cNvPr id="37" name="Group 37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2500" b="1">
                  <a:solidFill>
                    <a:srgbClr val="FFFFFF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05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6909952" y="6026349"/>
            <a:ext cx="671658" cy="608976"/>
            <a:chOff x="0" y="0"/>
            <a:chExt cx="895545" cy="811968"/>
          </a:xfrm>
        </p:grpSpPr>
        <p:grpSp>
          <p:nvGrpSpPr>
            <p:cNvPr id="42" name="Group 42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45" name="TextBox 45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2500" b="1">
                  <a:solidFill>
                    <a:srgbClr val="FFFFFF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06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6909952" y="7272535"/>
            <a:ext cx="671658" cy="608976"/>
            <a:chOff x="0" y="0"/>
            <a:chExt cx="895545" cy="811968"/>
          </a:xfrm>
        </p:grpSpPr>
        <p:grpSp>
          <p:nvGrpSpPr>
            <p:cNvPr id="47" name="Group 47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TextBox 49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50" name="TextBox 50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2500" b="1">
                  <a:solidFill>
                    <a:srgbClr val="FFFFFF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07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1808756" y="1586183"/>
            <a:ext cx="5411379" cy="6248705"/>
            <a:chOff x="0" y="0"/>
            <a:chExt cx="5499100" cy="63500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52305" r="-52305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53" name="Freeform 53"/>
          <p:cNvSpPr/>
          <p:nvPr/>
        </p:nvSpPr>
        <p:spPr>
          <a:xfrm>
            <a:off x="12996755" y="8823210"/>
            <a:ext cx="1620800" cy="502448"/>
          </a:xfrm>
          <a:custGeom>
            <a:avLst/>
            <a:gdLst/>
            <a:ahLst/>
            <a:cxnLst/>
            <a:rect l="l" t="t" r="r" b="b"/>
            <a:pathLst>
              <a:path w="1620800" h="502448">
                <a:moveTo>
                  <a:pt x="0" y="0"/>
                </a:moveTo>
                <a:lnTo>
                  <a:pt x="1620800" y="0"/>
                </a:lnTo>
                <a:lnTo>
                  <a:pt x="1620800" y="502448"/>
                </a:lnTo>
                <a:lnTo>
                  <a:pt x="0" y="502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4" name="Freeform 54"/>
          <p:cNvSpPr/>
          <p:nvPr/>
        </p:nvSpPr>
        <p:spPr>
          <a:xfrm>
            <a:off x="15822380" y="6143513"/>
            <a:ext cx="1780595" cy="1796312"/>
          </a:xfrm>
          <a:custGeom>
            <a:avLst/>
            <a:gdLst/>
            <a:ahLst/>
            <a:cxnLst/>
            <a:rect l="l" t="t" r="r" b="b"/>
            <a:pathLst>
              <a:path w="1780595" h="1796312">
                <a:moveTo>
                  <a:pt x="0" y="0"/>
                </a:moveTo>
                <a:lnTo>
                  <a:pt x="1780594" y="0"/>
                </a:lnTo>
                <a:lnTo>
                  <a:pt x="1780594" y="1796312"/>
                </a:lnTo>
                <a:lnTo>
                  <a:pt x="0" y="17963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5" name="Freeform 55"/>
          <p:cNvSpPr/>
          <p:nvPr/>
        </p:nvSpPr>
        <p:spPr>
          <a:xfrm>
            <a:off x="9576787" y="9525"/>
            <a:ext cx="2377681" cy="1783261"/>
          </a:xfrm>
          <a:custGeom>
            <a:avLst/>
            <a:gdLst/>
            <a:ahLst/>
            <a:cxnLst/>
            <a:rect l="l" t="t" r="r" b="b"/>
            <a:pathLst>
              <a:path w="2377681" h="1783261">
                <a:moveTo>
                  <a:pt x="0" y="0"/>
                </a:moveTo>
                <a:lnTo>
                  <a:pt x="2377681" y="0"/>
                </a:lnTo>
                <a:lnTo>
                  <a:pt x="2377681" y="1783261"/>
                </a:lnTo>
                <a:lnTo>
                  <a:pt x="0" y="17832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6" name="TextBox 56"/>
          <p:cNvSpPr txBox="1"/>
          <p:nvPr/>
        </p:nvSpPr>
        <p:spPr>
          <a:xfrm>
            <a:off x="1338403" y="1057275"/>
            <a:ext cx="6876693" cy="103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49"/>
              </a:lnSpc>
            </a:pPr>
            <a:r>
              <a:rPr lang="en-US" sz="6999" b="1">
                <a:solidFill>
                  <a:srgbClr val="1B406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AGENDA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338403" y="2375389"/>
            <a:ext cx="7805597" cy="692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Roadmap for the Athena Course Recommendation System Presentation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2489518" y="4703170"/>
            <a:ext cx="3464729" cy="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Problem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2489518" y="5953013"/>
            <a:ext cx="3464729" cy="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Solution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2489518" y="7199199"/>
            <a:ext cx="3464729" cy="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Idea Overview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2489518" y="8445386"/>
            <a:ext cx="4420435" cy="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Backend and Frontend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8028154" y="5953013"/>
            <a:ext cx="3464729" cy="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Business Case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8028154" y="7199199"/>
            <a:ext cx="3697545" cy="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Implementation Plan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8028154" y="8445386"/>
            <a:ext cx="3697545" cy="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Future Enhancements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8028154" y="4698461"/>
            <a:ext cx="3464729" cy="56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Market Analysis</a:t>
            </a:r>
          </a:p>
        </p:txBody>
      </p:sp>
      <p:sp>
        <p:nvSpPr>
          <p:cNvPr id="66" name="Freeform 66"/>
          <p:cNvSpPr/>
          <p:nvPr/>
        </p:nvSpPr>
        <p:spPr>
          <a:xfrm>
            <a:off x="168495" y="146888"/>
            <a:ext cx="1973525" cy="300787"/>
          </a:xfrm>
          <a:custGeom>
            <a:avLst/>
            <a:gdLst/>
            <a:ahLst/>
            <a:cxnLst/>
            <a:rect l="l" t="t" r="r" b="b"/>
            <a:pathLst>
              <a:path w="1973525" h="300787">
                <a:moveTo>
                  <a:pt x="0" y="0"/>
                </a:moveTo>
                <a:lnTo>
                  <a:pt x="1973525" y="0"/>
                </a:lnTo>
                <a:lnTo>
                  <a:pt x="1973525" y="300787"/>
                </a:lnTo>
                <a:lnTo>
                  <a:pt x="0" y="30078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90" t="-6270" b="-6270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47782" y="-190500"/>
            <a:ext cx="12132784" cy="9671790"/>
            <a:chOff x="0" y="0"/>
            <a:chExt cx="3195466" cy="25473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95466" cy="2547303"/>
            </a:xfrm>
            <a:custGeom>
              <a:avLst/>
              <a:gdLst/>
              <a:ahLst/>
              <a:cxnLst/>
              <a:rect l="l" t="t" r="r" b="b"/>
              <a:pathLst>
                <a:path w="3195466" h="2547303">
                  <a:moveTo>
                    <a:pt x="0" y="0"/>
                  </a:moveTo>
                  <a:lnTo>
                    <a:pt x="3195466" y="0"/>
                  </a:lnTo>
                  <a:lnTo>
                    <a:pt x="3195466" y="2547303"/>
                  </a:lnTo>
                  <a:lnTo>
                    <a:pt x="0" y="2547303"/>
                  </a:lnTo>
                  <a:close/>
                </a:path>
              </a:pathLst>
            </a:custGeom>
            <a:solidFill>
              <a:srgbClr val="1B63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42875"/>
              <a:ext cx="3195466" cy="2690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241182" y="1981200"/>
            <a:ext cx="7082469" cy="5913871"/>
            <a:chOff x="0" y="0"/>
            <a:chExt cx="1847677" cy="15428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47677" cy="1542813"/>
            </a:xfrm>
            <a:custGeom>
              <a:avLst/>
              <a:gdLst/>
              <a:ahLst/>
              <a:cxnLst/>
              <a:rect l="l" t="t" r="r" b="b"/>
              <a:pathLst>
                <a:path w="1847677" h="1542813">
                  <a:moveTo>
                    <a:pt x="0" y="0"/>
                  </a:moveTo>
                  <a:lnTo>
                    <a:pt x="1847677" y="0"/>
                  </a:lnTo>
                  <a:lnTo>
                    <a:pt x="1847677" y="1542813"/>
                  </a:lnTo>
                  <a:lnTo>
                    <a:pt x="0" y="1542813"/>
                  </a:lnTo>
                  <a:close/>
                </a:path>
              </a:pathLst>
            </a:custGeom>
            <a:solidFill>
              <a:srgbClr val="49A15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42875"/>
              <a:ext cx="1847677" cy="16856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5729368" y="9950855"/>
            <a:ext cx="6492240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9050" y="8475164"/>
            <a:ext cx="2377681" cy="1783261"/>
          </a:xfrm>
          <a:custGeom>
            <a:avLst/>
            <a:gdLst/>
            <a:ahLst/>
            <a:cxnLst/>
            <a:rect l="l" t="t" r="r" b="b"/>
            <a:pathLst>
              <a:path w="2377681" h="1783261">
                <a:moveTo>
                  <a:pt x="0" y="0"/>
                </a:moveTo>
                <a:lnTo>
                  <a:pt x="2377681" y="0"/>
                </a:lnTo>
                <a:lnTo>
                  <a:pt x="2377681" y="1783261"/>
                </a:lnTo>
                <a:lnTo>
                  <a:pt x="0" y="17832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016711" y="1028700"/>
            <a:ext cx="1620800" cy="502448"/>
          </a:xfrm>
          <a:custGeom>
            <a:avLst/>
            <a:gdLst/>
            <a:ahLst/>
            <a:cxnLst/>
            <a:rect l="l" t="t" r="r" b="b"/>
            <a:pathLst>
              <a:path w="1620800" h="502448">
                <a:moveTo>
                  <a:pt x="0" y="0"/>
                </a:moveTo>
                <a:lnTo>
                  <a:pt x="1620801" y="0"/>
                </a:lnTo>
                <a:lnTo>
                  <a:pt x="1620801" y="502448"/>
                </a:lnTo>
                <a:lnTo>
                  <a:pt x="0" y="5024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5203460" y="9619472"/>
            <a:ext cx="671658" cy="608976"/>
            <a:chOff x="0" y="0"/>
            <a:chExt cx="895545" cy="811968"/>
          </a:xfrm>
        </p:grpSpPr>
        <p:grpSp>
          <p:nvGrpSpPr>
            <p:cNvPr id="12" name="Group 12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2500" b="1">
                  <a:solidFill>
                    <a:srgbClr val="FFFFFF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01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155216" y="9628997"/>
            <a:ext cx="671658" cy="608976"/>
            <a:chOff x="0" y="0"/>
            <a:chExt cx="895545" cy="811968"/>
          </a:xfrm>
        </p:grpSpPr>
        <p:grpSp>
          <p:nvGrpSpPr>
            <p:cNvPr id="17" name="Group 17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103099" y="9628997"/>
            <a:ext cx="671658" cy="608976"/>
            <a:chOff x="0" y="0"/>
            <a:chExt cx="895545" cy="811968"/>
          </a:xfrm>
        </p:grpSpPr>
        <p:grpSp>
          <p:nvGrpSpPr>
            <p:cNvPr id="22" name="Group 22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050982" y="9628997"/>
            <a:ext cx="671658" cy="608976"/>
            <a:chOff x="0" y="0"/>
            <a:chExt cx="895545" cy="811968"/>
          </a:xfrm>
        </p:grpSpPr>
        <p:grpSp>
          <p:nvGrpSpPr>
            <p:cNvPr id="27" name="Group 27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998866" y="9628997"/>
            <a:ext cx="671658" cy="608976"/>
            <a:chOff x="0" y="0"/>
            <a:chExt cx="895545" cy="811968"/>
          </a:xfrm>
        </p:grpSpPr>
        <p:grpSp>
          <p:nvGrpSpPr>
            <p:cNvPr id="32" name="Group 32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9946749" y="9628997"/>
            <a:ext cx="671658" cy="608976"/>
            <a:chOff x="0" y="0"/>
            <a:chExt cx="895545" cy="811968"/>
          </a:xfrm>
        </p:grpSpPr>
        <p:grpSp>
          <p:nvGrpSpPr>
            <p:cNvPr id="37" name="Group 37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0894633" y="9628997"/>
            <a:ext cx="671658" cy="608976"/>
            <a:chOff x="0" y="0"/>
            <a:chExt cx="895545" cy="811968"/>
          </a:xfrm>
        </p:grpSpPr>
        <p:grpSp>
          <p:nvGrpSpPr>
            <p:cNvPr id="42" name="Group 42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45" name="TextBox 45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1842516" y="9628997"/>
            <a:ext cx="671658" cy="608976"/>
            <a:chOff x="0" y="0"/>
            <a:chExt cx="895545" cy="811968"/>
          </a:xfrm>
        </p:grpSpPr>
        <p:grpSp>
          <p:nvGrpSpPr>
            <p:cNvPr id="47" name="Group 47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TextBox 49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50" name="TextBox 50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sp>
        <p:nvSpPr>
          <p:cNvPr id="51" name="Freeform 51"/>
          <p:cNvSpPr/>
          <p:nvPr/>
        </p:nvSpPr>
        <p:spPr>
          <a:xfrm>
            <a:off x="168495" y="146888"/>
            <a:ext cx="1973525" cy="300787"/>
          </a:xfrm>
          <a:custGeom>
            <a:avLst/>
            <a:gdLst/>
            <a:ahLst/>
            <a:cxnLst/>
            <a:rect l="l" t="t" r="r" b="b"/>
            <a:pathLst>
              <a:path w="1973525" h="300787">
                <a:moveTo>
                  <a:pt x="0" y="0"/>
                </a:moveTo>
                <a:lnTo>
                  <a:pt x="1973525" y="0"/>
                </a:lnTo>
                <a:lnTo>
                  <a:pt x="1973525" y="300787"/>
                </a:lnTo>
                <a:lnTo>
                  <a:pt x="0" y="3007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0" t="-6270" b="-627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2" name="Group 52"/>
          <p:cNvGrpSpPr/>
          <p:nvPr/>
        </p:nvGrpSpPr>
        <p:grpSpPr>
          <a:xfrm>
            <a:off x="6217013" y="2771176"/>
            <a:ext cx="5136293" cy="5263152"/>
            <a:chOff x="0" y="0"/>
            <a:chExt cx="6848390" cy="7017536"/>
          </a:xfrm>
        </p:grpSpPr>
        <p:sp>
          <p:nvSpPr>
            <p:cNvPr id="53" name="Freeform 53"/>
            <p:cNvSpPr/>
            <p:nvPr/>
          </p:nvSpPr>
          <p:spPr>
            <a:xfrm>
              <a:off x="1518627" y="3250366"/>
              <a:ext cx="2076653" cy="3767170"/>
            </a:xfrm>
            <a:custGeom>
              <a:avLst/>
              <a:gdLst/>
              <a:ahLst/>
              <a:cxnLst/>
              <a:rect l="l" t="t" r="r" b="b"/>
              <a:pathLst>
                <a:path w="2076653" h="3767170">
                  <a:moveTo>
                    <a:pt x="0" y="0"/>
                  </a:moveTo>
                  <a:lnTo>
                    <a:pt x="2076653" y="0"/>
                  </a:lnTo>
                  <a:lnTo>
                    <a:pt x="2076653" y="3767170"/>
                  </a:lnTo>
                  <a:lnTo>
                    <a:pt x="0" y="37671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54"/>
            <p:cNvSpPr/>
            <p:nvPr/>
          </p:nvSpPr>
          <p:spPr>
            <a:xfrm flipH="1">
              <a:off x="0" y="1208053"/>
              <a:ext cx="2729881" cy="2442003"/>
            </a:xfrm>
            <a:custGeom>
              <a:avLst/>
              <a:gdLst/>
              <a:ahLst/>
              <a:cxnLst/>
              <a:rect l="l" t="t" r="r" b="b"/>
              <a:pathLst>
                <a:path w="2729881" h="2442003">
                  <a:moveTo>
                    <a:pt x="2729881" y="0"/>
                  </a:moveTo>
                  <a:lnTo>
                    <a:pt x="0" y="0"/>
                  </a:lnTo>
                  <a:lnTo>
                    <a:pt x="0" y="2442003"/>
                  </a:lnTo>
                  <a:lnTo>
                    <a:pt x="2729881" y="2442003"/>
                  </a:lnTo>
                  <a:lnTo>
                    <a:pt x="2729881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178233" y="1710961"/>
              <a:ext cx="2373414" cy="10200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65"/>
                </a:lnSpc>
              </a:pPr>
              <a:r>
                <a:rPr lang="en-US" sz="1117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I’ve heard really good feedbacks about the Service Marketing Course</a:t>
              </a:r>
            </a:p>
          </p:txBody>
        </p:sp>
        <p:sp>
          <p:nvSpPr>
            <p:cNvPr id="56" name="Freeform 56"/>
            <p:cNvSpPr/>
            <p:nvPr/>
          </p:nvSpPr>
          <p:spPr>
            <a:xfrm>
              <a:off x="2212246" y="0"/>
              <a:ext cx="2765307" cy="2473693"/>
            </a:xfrm>
            <a:custGeom>
              <a:avLst/>
              <a:gdLst/>
              <a:ahLst/>
              <a:cxnLst/>
              <a:rect l="l" t="t" r="r" b="b"/>
              <a:pathLst>
                <a:path w="2765307" h="2473693">
                  <a:moveTo>
                    <a:pt x="0" y="0"/>
                  </a:moveTo>
                  <a:lnTo>
                    <a:pt x="2765306" y="0"/>
                  </a:lnTo>
                  <a:lnTo>
                    <a:pt x="2765306" y="2473693"/>
                  </a:lnTo>
                  <a:lnTo>
                    <a:pt x="0" y="24736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2397077" y="573626"/>
              <a:ext cx="2373414" cy="7627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65"/>
                </a:lnSpc>
              </a:pPr>
              <a:r>
                <a:rPr lang="en-US" sz="1117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But I also wanted to look into something a little more technical.</a:t>
              </a:r>
            </a:p>
          </p:txBody>
        </p:sp>
        <p:sp>
          <p:nvSpPr>
            <p:cNvPr id="58" name="Freeform 58"/>
            <p:cNvSpPr/>
            <p:nvPr/>
          </p:nvSpPr>
          <p:spPr>
            <a:xfrm rot="2035122">
              <a:off x="3320718" y="2354177"/>
              <a:ext cx="3029343" cy="2709885"/>
            </a:xfrm>
            <a:custGeom>
              <a:avLst/>
              <a:gdLst/>
              <a:ahLst/>
              <a:cxnLst/>
              <a:rect l="l" t="t" r="r" b="b"/>
              <a:pathLst>
                <a:path w="3029343" h="2709885">
                  <a:moveTo>
                    <a:pt x="0" y="0"/>
                  </a:moveTo>
                  <a:lnTo>
                    <a:pt x="3029344" y="0"/>
                  </a:lnTo>
                  <a:lnTo>
                    <a:pt x="3029344" y="2709885"/>
                  </a:lnTo>
                  <a:lnTo>
                    <a:pt x="0" y="27098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TextBox 59"/>
            <p:cNvSpPr txBox="1"/>
            <p:nvPr/>
          </p:nvSpPr>
          <p:spPr>
            <a:xfrm rot="1908193">
              <a:off x="3771727" y="2861892"/>
              <a:ext cx="2373414" cy="1189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69"/>
                </a:lnSpc>
              </a:pPr>
              <a:r>
                <a:rPr lang="en-US" sz="1049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But then I also looked in the entrepreneurship course and felt it would help me with my career goals! </a:t>
              </a: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1039962" y="4862692"/>
            <a:ext cx="6589613" cy="4343859"/>
            <a:chOff x="0" y="0"/>
            <a:chExt cx="1233014" cy="8128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1233014" cy="812800"/>
            </a:xfrm>
            <a:custGeom>
              <a:avLst/>
              <a:gdLst/>
              <a:ahLst/>
              <a:cxnLst/>
              <a:rect l="l" t="t" r="r" b="b"/>
              <a:pathLst>
                <a:path w="1233014" h="812800">
                  <a:moveTo>
                    <a:pt x="0" y="0"/>
                  </a:moveTo>
                  <a:lnTo>
                    <a:pt x="1233014" y="0"/>
                  </a:lnTo>
                  <a:lnTo>
                    <a:pt x="1233014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0"/>
              <a:stretch>
                <a:fillRect t="-1099" r="-19472" b="-109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2" name="Freeform 62"/>
          <p:cNvSpPr/>
          <p:nvPr/>
        </p:nvSpPr>
        <p:spPr>
          <a:xfrm>
            <a:off x="6982654" y="1279924"/>
            <a:ext cx="2352041" cy="1414164"/>
          </a:xfrm>
          <a:custGeom>
            <a:avLst/>
            <a:gdLst/>
            <a:ahLst/>
            <a:cxnLst/>
            <a:rect l="l" t="t" r="r" b="b"/>
            <a:pathLst>
              <a:path w="2352041" h="1414164">
                <a:moveTo>
                  <a:pt x="0" y="0"/>
                </a:moveTo>
                <a:lnTo>
                  <a:pt x="2352041" y="0"/>
                </a:lnTo>
                <a:lnTo>
                  <a:pt x="2352041" y="1414164"/>
                </a:lnTo>
                <a:lnTo>
                  <a:pt x="0" y="14141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3" name="Freeform 63"/>
          <p:cNvSpPr/>
          <p:nvPr/>
        </p:nvSpPr>
        <p:spPr>
          <a:xfrm>
            <a:off x="14578087" y="297282"/>
            <a:ext cx="1343839" cy="1478223"/>
          </a:xfrm>
          <a:custGeom>
            <a:avLst/>
            <a:gdLst/>
            <a:ahLst/>
            <a:cxnLst/>
            <a:rect l="l" t="t" r="r" b="b"/>
            <a:pathLst>
              <a:path w="1343839" h="1478223">
                <a:moveTo>
                  <a:pt x="0" y="0"/>
                </a:moveTo>
                <a:lnTo>
                  <a:pt x="1343840" y="0"/>
                </a:lnTo>
                <a:lnTo>
                  <a:pt x="1343840" y="1478223"/>
                </a:lnTo>
                <a:lnTo>
                  <a:pt x="0" y="147822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4" name="Freeform 64"/>
          <p:cNvSpPr/>
          <p:nvPr/>
        </p:nvSpPr>
        <p:spPr>
          <a:xfrm>
            <a:off x="15445677" y="5340252"/>
            <a:ext cx="817871" cy="816848"/>
          </a:xfrm>
          <a:custGeom>
            <a:avLst/>
            <a:gdLst/>
            <a:ahLst/>
            <a:cxnLst/>
            <a:rect l="l" t="t" r="r" b="b"/>
            <a:pathLst>
              <a:path w="817871" h="816848">
                <a:moveTo>
                  <a:pt x="0" y="0"/>
                </a:moveTo>
                <a:lnTo>
                  <a:pt x="817870" y="0"/>
                </a:lnTo>
                <a:lnTo>
                  <a:pt x="817870" y="816849"/>
                </a:lnTo>
                <a:lnTo>
                  <a:pt x="0" y="81684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5" name="Freeform 65"/>
          <p:cNvSpPr/>
          <p:nvPr/>
        </p:nvSpPr>
        <p:spPr>
          <a:xfrm flipH="1">
            <a:off x="11686680" y="1757778"/>
            <a:ext cx="3240219" cy="2698219"/>
          </a:xfrm>
          <a:custGeom>
            <a:avLst/>
            <a:gdLst/>
            <a:ahLst/>
            <a:cxnLst/>
            <a:rect l="l" t="t" r="r" b="b"/>
            <a:pathLst>
              <a:path w="3240219" h="2698219">
                <a:moveTo>
                  <a:pt x="3240220" y="0"/>
                </a:moveTo>
                <a:lnTo>
                  <a:pt x="0" y="0"/>
                </a:lnTo>
                <a:lnTo>
                  <a:pt x="0" y="2698220"/>
                </a:lnTo>
                <a:lnTo>
                  <a:pt x="3240220" y="2698220"/>
                </a:lnTo>
                <a:lnTo>
                  <a:pt x="324022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6" name="Group 66"/>
          <p:cNvGrpSpPr/>
          <p:nvPr/>
        </p:nvGrpSpPr>
        <p:grpSpPr>
          <a:xfrm>
            <a:off x="14869286" y="1911986"/>
            <a:ext cx="3240219" cy="2698219"/>
            <a:chOff x="0" y="0"/>
            <a:chExt cx="4320293" cy="3597625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4320293" cy="3597625"/>
            </a:xfrm>
            <a:custGeom>
              <a:avLst/>
              <a:gdLst/>
              <a:ahLst/>
              <a:cxnLst/>
              <a:rect l="l" t="t" r="r" b="b"/>
              <a:pathLst>
                <a:path w="4320293" h="3597625">
                  <a:moveTo>
                    <a:pt x="0" y="0"/>
                  </a:moveTo>
                  <a:lnTo>
                    <a:pt x="4320293" y="0"/>
                  </a:lnTo>
                  <a:lnTo>
                    <a:pt x="4320293" y="3597625"/>
                  </a:lnTo>
                  <a:lnTo>
                    <a:pt x="0" y="35976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385907" y="1035205"/>
              <a:ext cx="3548478" cy="12727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4"/>
                </a:lnSpc>
              </a:pPr>
              <a:r>
                <a:rPr lang="en-US" sz="1402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Now I have to go through the whole catalog to find the electives I ACTUALLY like!</a:t>
              </a:r>
            </a:p>
          </p:txBody>
        </p:sp>
      </p:grpSp>
      <p:sp>
        <p:nvSpPr>
          <p:cNvPr id="69" name="TextBox 69"/>
          <p:cNvSpPr txBox="1"/>
          <p:nvPr/>
        </p:nvSpPr>
        <p:spPr>
          <a:xfrm>
            <a:off x="12285601" y="2376801"/>
            <a:ext cx="2273426" cy="961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4"/>
              </a:lnSpc>
            </a:pPr>
            <a:r>
              <a:rPr lang="en-US" sz="140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Oh No! I haven’t decided on my course choices yet and the deadline is in a week!!!!</a:t>
            </a:r>
          </a:p>
        </p:txBody>
      </p:sp>
      <p:sp>
        <p:nvSpPr>
          <p:cNvPr id="70" name="Freeform 70"/>
          <p:cNvSpPr/>
          <p:nvPr/>
        </p:nvSpPr>
        <p:spPr>
          <a:xfrm>
            <a:off x="7103099" y="4949773"/>
            <a:ext cx="2231596" cy="3084555"/>
          </a:xfrm>
          <a:custGeom>
            <a:avLst/>
            <a:gdLst/>
            <a:ahLst/>
            <a:cxnLst/>
            <a:rect l="l" t="t" r="r" b="b"/>
            <a:pathLst>
              <a:path w="2231596" h="3084555">
                <a:moveTo>
                  <a:pt x="0" y="0"/>
                </a:moveTo>
                <a:lnTo>
                  <a:pt x="2231596" y="0"/>
                </a:lnTo>
                <a:lnTo>
                  <a:pt x="2231596" y="3084556"/>
                </a:lnTo>
                <a:lnTo>
                  <a:pt x="0" y="308455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90771" r="-80391" b="-9617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1" name="Freeform 71"/>
          <p:cNvSpPr/>
          <p:nvPr/>
        </p:nvSpPr>
        <p:spPr>
          <a:xfrm flipH="1">
            <a:off x="14551459" y="3973367"/>
            <a:ext cx="1937937" cy="3651679"/>
          </a:xfrm>
          <a:custGeom>
            <a:avLst/>
            <a:gdLst/>
            <a:ahLst/>
            <a:cxnLst/>
            <a:rect l="l" t="t" r="r" b="b"/>
            <a:pathLst>
              <a:path w="1937937" h="3651679">
                <a:moveTo>
                  <a:pt x="1937937" y="0"/>
                </a:moveTo>
                <a:lnTo>
                  <a:pt x="0" y="0"/>
                </a:lnTo>
                <a:lnTo>
                  <a:pt x="0" y="3651679"/>
                </a:lnTo>
                <a:lnTo>
                  <a:pt x="1937937" y="3651679"/>
                </a:lnTo>
                <a:lnTo>
                  <a:pt x="1937937" y="0"/>
                </a:lnTo>
                <a:close/>
              </a:path>
            </a:pathLst>
          </a:custGeom>
          <a:blipFill>
            <a:blip r:embed="rId19"/>
            <a:stretch>
              <a:fillRect l="-74004" r="-124150" b="-5823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2" name="TextBox 72"/>
          <p:cNvSpPr txBox="1"/>
          <p:nvPr/>
        </p:nvSpPr>
        <p:spPr>
          <a:xfrm>
            <a:off x="714068" y="2366792"/>
            <a:ext cx="5502945" cy="1354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2"/>
              </a:lnSpc>
            </a:pPr>
            <a:r>
              <a:rPr lang="en-US" sz="461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WHY ARE WE HERE TODAY?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714068" y="5414575"/>
            <a:ext cx="4226087" cy="152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88"/>
              </a:lnSpc>
              <a:spcBef>
                <a:spcPct val="0"/>
              </a:spcBef>
            </a:pPr>
            <a:r>
              <a:rPr lang="en-US" sz="2920" b="1" u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How many of you have still not finalized your course choices?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714068" y="4000500"/>
            <a:ext cx="4825222" cy="1002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88"/>
              </a:lnSpc>
            </a:pPr>
            <a:r>
              <a:rPr lang="en-US" sz="2920" b="1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Have you ever struggled to choose electives?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6646825" y="210437"/>
            <a:ext cx="6631811" cy="682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2"/>
              </a:lnSpc>
            </a:pPr>
            <a:r>
              <a:rPr lang="en-US" sz="461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CAN YOU RELATE?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55216" y="476250"/>
            <a:ext cx="12403034" cy="8782050"/>
            <a:chOff x="0" y="0"/>
            <a:chExt cx="3266643" cy="23129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66643" cy="2312968"/>
            </a:xfrm>
            <a:custGeom>
              <a:avLst/>
              <a:gdLst/>
              <a:ahLst/>
              <a:cxnLst/>
              <a:rect l="l" t="t" r="r" b="b"/>
              <a:pathLst>
                <a:path w="3266643" h="2312968">
                  <a:moveTo>
                    <a:pt x="0" y="0"/>
                  </a:moveTo>
                  <a:lnTo>
                    <a:pt x="3266643" y="0"/>
                  </a:lnTo>
                  <a:lnTo>
                    <a:pt x="3266643" y="2312968"/>
                  </a:lnTo>
                  <a:lnTo>
                    <a:pt x="0" y="2312968"/>
                  </a:lnTo>
                  <a:close/>
                </a:path>
              </a:pathLst>
            </a:custGeom>
            <a:solidFill>
              <a:srgbClr val="1B63AD"/>
            </a:solidFill>
          </p:spPr>
          <p:txBody>
            <a:bodyPr/>
            <a:lstStyle/>
            <a:p>
              <a:endParaRPr lang="en-US" b="1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42875"/>
              <a:ext cx="3266643" cy="24558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 b="1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145932" y="2190750"/>
            <a:ext cx="7082469" cy="2685433"/>
            <a:chOff x="0" y="0"/>
            <a:chExt cx="1847677" cy="7005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47677" cy="700577"/>
            </a:xfrm>
            <a:custGeom>
              <a:avLst/>
              <a:gdLst/>
              <a:ahLst/>
              <a:cxnLst/>
              <a:rect l="l" t="t" r="r" b="b"/>
              <a:pathLst>
                <a:path w="1847677" h="700577">
                  <a:moveTo>
                    <a:pt x="0" y="0"/>
                  </a:moveTo>
                  <a:lnTo>
                    <a:pt x="1847677" y="0"/>
                  </a:lnTo>
                  <a:lnTo>
                    <a:pt x="1847677" y="700577"/>
                  </a:lnTo>
                  <a:lnTo>
                    <a:pt x="0" y="700577"/>
                  </a:lnTo>
                  <a:close/>
                </a:path>
              </a:pathLst>
            </a:custGeom>
            <a:solidFill>
              <a:srgbClr val="49A15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42875"/>
              <a:ext cx="1847677" cy="8434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5316636"/>
            <a:ext cx="3865187" cy="2048549"/>
          </a:xfrm>
          <a:custGeom>
            <a:avLst/>
            <a:gdLst/>
            <a:ahLst/>
            <a:cxnLst/>
            <a:rect l="l" t="t" r="r" b="b"/>
            <a:pathLst>
              <a:path w="3865187" h="2048549">
                <a:moveTo>
                  <a:pt x="0" y="0"/>
                </a:moveTo>
                <a:lnTo>
                  <a:pt x="3865187" y="0"/>
                </a:lnTo>
                <a:lnTo>
                  <a:pt x="3865187" y="2048549"/>
                </a:lnTo>
                <a:lnTo>
                  <a:pt x="0" y="2048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714068" y="3224042"/>
            <a:ext cx="5502945" cy="682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2"/>
              </a:lnSpc>
            </a:pPr>
            <a:r>
              <a:rPr lang="en-US" sz="461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SOLUTION</a:t>
            </a:r>
          </a:p>
        </p:txBody>
      </p:sp>
      <p:sp>
        <p:nvSpPr>
          <p:cNvPr id="10" name="Freeform 10"/>
          <p:cNvSpPr/>
          <p:nvPr/>
        </p:nvSpPr>
        <p:spPr>
          <a:xfrm>
            <a:off x="2106952" y="1259677"/>
            <a:ext cx="1620800" cy="502448"/>
          </a:xfrm>
          <a:custGeom>
            <a:avLst/>
            <a:gdLst/>
            <a:ahLst/>
            <a:cxnLst/>
            <a:rect l="l" t="t" r="r" b="b"/>
            <a:pathLst>
              <a:path w="1620800" h="502448">
                <a:moveTo>
                  <a:pt x="0" y="0"/>
                </a:moveTo>
                <a:lnTo>
                  <a:pt x="1620801" y="0"/>
                </a:lnTo>
                <a:lnTo>
                  <a:pt x="1620801" y="502448"/>
                </a:lnTo>
                <a:lnTo>
                  <a:pt x="0" y="5024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5729368" y="9950855"/>
            <a:ext cx="6492240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5203460" y="9619472"/>
            <a:ext cx="671658" cy="608976"/>
            <a:chOff x="0" y="0"/>
            <a:chExt cx="895545" cy="811968"/>
          </a:xfrm>
        </p:grpSpPr>
        <p:grpSp>
          <p:nvGrpSpPr>
            <p:cNvPr id="13" name="Group 13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155216" y="9628997"/>
            <a:ext cx="671658" cy="608976"/>
            <a:chOff x="0" y="0"/>
            <a:chExt cx="895545" cy="811968"/>
          </a:xfrm>
        </p:grpSpPr>
        <p:grpSp>
          <p:nvGrpSpPr>
            <p:cNvPr id="18" name="Group 18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2500" b="1">
                  <a:solidFill>
                    <a:srgbClr val="FFFFFF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02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103099" y="9628997"/>
            <a:ext cx="671658" cy="608976"/>
            <a:chOff x="0" y="0"/>
            <a:chExt cx="895545" cy="811968"/>
          </a:xfrm>
        </p:grpSpPr>
        <p:grpSp>
          <p:nvGrpSpPr>
            <p:cNvPr id="23" name="Group 23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050982" y="9628997"/>
            <a:ext cx="671658" cy="608976"/>
            <a:chOff x="0" y="0"/>
            <a:chExt cx="895545" cy="811968"/>
          </a:xfrm>
        </p:grpSpPr>
        <p:grpSp>
          <p:nvGrpSpPr>
            <p:cNvPr id="28" name="Group 28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998866" y="9628997"/>
            <a:ext cx="671658" cy="608976"/>
            <a:chOff x="0" y="0"/>
            <a:chExt cx="895545" cy="811968"/>
          </a:xfrm>
        </p:grpSpPr>
        <p:grpSp>
          <p:nvGrpSpPr>
            <p:cNvPr id="33" name="Group 33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9946749" y="9628997"/>
            <a:ext cx="671658" cy="608976"/>
            <a:chOff x="0" y="0"/>
            <a:chExt cx="895545" cy="811968"/>
          </a:xfrm>
        </p:grpSpPr>
        <p:grpSp>
          <p:nvGrpSpPr>
            <p:cNvPr id="38" name="Group 38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41" name="TextBox 41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0894633" y="9628997"/>
            <a:ext cx="671658" cy="608976"/>
            <a:chOff x="0" y="0"/>
            <a:chExt cx="895545" cy="811968"/>
          </a:xfrm>
        </p:grpSpPr>
        <p:grpSp>
          <p:nvGrpSpPr>
            <p:cNvPr id="43" name="Group 43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TextBox 45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46" name="TextBox 46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1842516" y="9628997"/>
            <a:ext cx="671658" cy="608976"/>
            <a:chOff x="0" y="0"/>
            <a:chExt cx="895545" cy="811968"/>
          </a:xfrm>
        </p:grpSpPr>
        <p:grpSp>
          <p:nvGrpSpPr>
            <p:cNvPr id="48" name="Group 48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TextBox 50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51" name="TextBox 51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sp>
        <p:nvSpPr>
          <p:cNvPr id="52" name="Freeform 52"/>
          <p:cNvSpPr/>
          <p:nvPr/>
        </p:nvSpPr>
        <p:spPr>
          <a:xfrm>
            <a:off x="9525" y="8475164"/>
            <a:ext cx="2377681" cy="1783261"/>
          </a:xfrm>
          <a:custGeom>
            <a:avLst/>
            <a:gdLst/>
            <a:ahLst/>
            <a:cxnLst/>
            <a:rect l="l" t="t" r="r" b="b"/>
            <a:pathLst>
              <a:path w="2377681" h="1783261">
                <a:moveTo>
                  <a:pt x="0" y="0"/>
                </a:moveTo>
                <a:lnTo>
                  <a:pt x="2377681" y="0"/>
                </a:lnTo>
                <a:lnTo>
                  <a:pt x="2377681" y="1783261"/>
                </a:lnTo>
                <a:lnTo>
                  <a:pt x="0" y="17832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3" name="Freeform 53"/>
          <p:cNvSpPr/>
          <p:nvPr/>
        </p:nvSpPr>
        <p:spPr>
          <a:xfrm>
            <a:off x="168495" y="146888"/>
            <a:ext cx="1973525" cy="300787"/>
          </a:xfrm>
          <a:custGeom>
            <a:avLst/>
            <a:gdLst/>
            <a:ahLst/>
            <a:cxnLst/>
            <a:rect l="l" t="t" r="r" b="b"/>
            <a:pathLst>
              <a:path w="1973525" h="300787">
                <a:moveTo>
                  <a:pt x="0" y="0"/>
                </a:moveTo>
                <a:lnTo>
                  <a:pt x="1973525" y="0"/>
                </a:lnTo>
                <a:lnTo>
                  <a:pt x="1973525" y="300787"/>
                </a:lnTo>
                <a:lnTo>
                  <a:pt x="0" y="30078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0" t="-6270" b="-6270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6" name="WhatsApp Video 2024-12-04 at 18.01.42">
            <a:hlinkClick r:id="" action="ppaction://media"/>
            <a:extLst>
              <a:ext uri="{FF2B5EF4-FFF2-40B4-BE49-F238E27FC236}">
                <a16:creationId xmlns:a16="http://schemas.microsoft.com/office/drawing/2014/main" id="{0570A4F8-76E3-E436-675C-19ADDECCC6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276521" y="1643085"/>
            <a:ext cx="10327341" cy="54864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584BF818-9839-34E3-15FB-C166081D2EFC}"/>
              </a:ext>
            </a:extLst>
          </p:cNvPr>
          <p:cNvSpPr txBox="1"/>
          <p:nvPr/>
        </p:nvSpPr>
        <p:spPr>
          <a:xfrm>
            <a:off x="10296768" y="7822040"/>
            <a:ext cx="10086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The prototype has been linked </a:t>
            </a:r>
            <a:r>
              <a:rPr lang="en-US" b="1" dirty="0">
                <a:solidFill>
                  <a:schemeClr val="bg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 b="1" dirty="0">
                <a:solidFill>
                  <a:schemeClr val="bg1"/>
                </a:solidFill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58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325" y="5084569"/>
            <a:ext cx="18302651" cy="4294187"/>
            <a:chOff x="0" y="0"/>
            <a:chExt cx="4820451" cy="11309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20451" cy="1130979"/>
            </a:xfrm>
            <a:custGeom>
              <a:avLst/>
              <a:gdLst/>
              <a:ahLst/>
              <a:cxnLst/>
              <a:rect l="l" t="t" r="r" b="b"/>
              <a:pathLst>
                <a:path w="4820451" h="1130979">
                  <a:moveTo>
                    <a:pt x="0" y="0"/>
                  </a:moveTo>
                  <a:lnTo>
                    <a:pt x="4820451" y="0"/>
                  </a:lnTo>
                  <a:lnTo>
                    <a:pt x="4820451" y="1130979"/>
                  </a:lnTo>
                  <a:lnTo>
                    <a:pt x="0" y="1130979"/>
                  </a:lnTo>
                  <a:close/>
                </a:path>
              </a:pathLst>
            </a:custGeom>
            <a:solidFill>
              <a:srgbClr val="1B63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42875"/>
              <a:ext cx="4820451" cy="12738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344175" y="5322694"/>
            <a:ext cx="7331723" cy="3825513"/>
            <a:chOff x="0" y="0"/>
            <a:chExt cx="1930989" cy="10075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30989" cy="1007542"/>
            </a:xfrm>
            <a:custGeom>
              <a:avLst/>
              <a:gdLst/>
              <a:ahLst/>
              <a:cxnLst/>
              <a:rect l="l" t="t" r="r" b="b"/>
              <a:pathLst>
                <a:path w="1930989" h="1007542">
                  <a:moveTo>
                    <a:pt x="0" y="0"/>
                  </a:moveTo>
                  <a:lnTo>
                    <a:pt x="1930989" y="0"/>
                  </a:lnTo>
                  <a:lnTo>
                    <a:pt x="1930989" y="1007542"/>
                  </a:lnTo>
                  <a:lnTo>
                    <a:pt x="0" y="1007542"/>
                  </a:lnTo>
                  <a:close/>
                </a:path>
              </a:pathLst>
            </a:custGeom>
            <a:solidFill>
              <a:srgbClr val="49A15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42875"/>
              <a:ext cx="1930989" cy="11504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938986" y="5322694"/>
            <a:ext cx="7019490" cy="3825513"/>
            <a:chOff x="0" y="0"/>
            <a:chExt cx="1848754" cy="100754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48754" cy="1007542"/>
            </a:xfrm>
            <a:custGeom>
              <a:avLst/>
              <a:gdLst/>
              <a:ahLst/>
              <a:cxnLst/>
              <a:rect l="l" t="t" r="r" b="b"/>
              <a:pathLst>
                <a:path w="1848754" h="1007542">
                  <a:moveTo>
                    <a:pt x="0" y="0"/>
                  </a:moveTo>
                  <a:lnTo>
                    <a:pt x="1848754" y="0"/>
                  </a:lnTo>
                  <a:lnTo>
                    <a:pt x="1848754" y="1007542"/>
                  </a:lnTo>
                  <a:lnTo>
                    <a:pt x="0" y="1007542"/>
                  </a:lnTo>
                  <a:close/>
                </a:path>
              </a:pathLst>
            </a:custGeom>
            <a:solidFill>
              <a:srgbClr val="49A15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42875"/>
              <a:ext cx="1848754" cy="11504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752479" y="507202"/>
            <a:ext cx="1620800" cy="502448"/>
          </a:xfrm>
          <a:custGeom>
            <a:avLst/>
            <a:gdLst/>
            <a:ahLst/>
            <a:cxnLst/>
            <a:rect l="l" t="t" r="r" b="b"/>
            <a:pathLst>
              <a:path w="1620800" h="502448">
                <a:moveTo>
                  <a:pt x="0" y="0"/>
                </a:moveTo>
                <a:lnTo>
                  <a:pt x="1620801" y="0"/>
                </a:lnTo>
                <a:lnTo>
                  <a:pt x="1620801" y="502448"/>
                </a:lnTo>
                <a:lnTo>
                  <a:pt x="0" y="502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2271098">
            <a:off x="16681129" y="-3006988"/>
            <a:ext cx="2736342" cy="4114800"/>
          </a:xfrm>
          <a:custGeom>
            <a:avLst/>
            <a:gdLst/>
            <a:ahLst/>
            <a:cxnLst/>
            <a:rect l="l" t="t" r="r" b="b"/>
            <a:pathLst>
              <a:path w="2736342" h="4114800">
                <a:moveTo>
                  <a:pt x="0" y="0"/>
                </a:moveTo>
                <a:lnTo>
                  <a:pt x="2736342" y="0"/>
                </a:lnTo>
                <a:lnTo>
                  <a:pt x="27363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2789187" y="1372995"/>
            <a:ext cx="6551373" cy="340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7" lvl="1" indent="-215904" algn="just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1B4063"/>
                </a:solidFill>
                <a:latin typeface="Montserrat"/>
                <a:ea typeface="Montserrat"/>
                <a:cs typeface="Montserrat"/>
                <a:sym typeface="Montserrat"/>
              </a:rPr>
              <a:t>Personalized recommendation system - help students easily find elective courses..</a:t>
            </a:r>
          </a:p>
          <a:p>
            <a:pPr marL="431807" lvl="1" indent="-215904" algn="just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1B4063"/>
                </a:solidFill>
                <a:latin typeface="Montserrat"/>
                <a:ea typeface="Montserrat"/>
                <a:cs typeface="Montserrat"/>
                <a:sym typeface="Montserrat"/>
              </a:rPr>
              <a:t>Aligns course choices with academic interests, career goals, and personal preferences.</a:t>
            </a:r>
          </a:p>
          <a:p>
            <a:pPr marL="431807" lvl="1" indent="-215904" algn="just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1B4063"/>
                </a:solidFill>
                <a:latin typeface="Montserrat"/>
                <a:ea typeface="Montserrat"/>
                <a:cs typeface="Montserrat"/>
                <a:sym typeface="Montserrat"/>
              </a:rPr>
              <a:t>Provides tailored course suggestions, simplifying the traditionally complex and overwhelming course selection process.</a:t>
            </a:r>
          </a:p>
          <a:p>
            <a:pPr marL="431807" lvl="1" indent="-215904" algn="just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1B4063"/>
                </a:solidFill>
                <a:latin typeface="Montserrat"/>
                <a:ea typeface="Montserrat"/>
                <a:cs typeface="Montserrat"/>
                <a:sym typeface="Montserrat"/>
              </a:rPr>
              <a:t>Empower students to make informed, goal-oriented decisions about their academic paths.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15297" y="5367625"/>
            <a:ext cx="448643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Why It Matters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785080" y="6051475"/>
            <a:ext cx="6415290" cy="2806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7" lvl="1" indent="-215904" algn="just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For Students: 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Personalized, accurate course recommendations that align with academic goals.</a:t>
            </a:r>
          </a:p>
          <a:p>
            <a:pPr marL="431807" lvl="1" indent="-215904" algn="just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For the University: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Increased student satisfaction, engagement because of reduced decision fatigue.</a:t>
            </a:r>
          </a:p>
          <a:p>
            <a:pPr marL="431807" lvl="1" indent="-215904" algn="just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For Faculty: 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Better understanding of course demand.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510108" y="5410204"/>
            <a:ext cx="398417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How it works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29511" y="5771957"/>
            <a:ext cx="6160848" cy="3159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endParaRPr/>
          </a:p>
          <a:p>
            <a:pPr marL="431807" lvl="1" indent="-215904" algn="just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Inputs: 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Course descriptions, credits, program areas, etc.</a:t>
            </a:r>
          </a:p>
          <a:p>
            <a:pPr marL="431807" lvl="1" indent="-215904" algn="just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Algorithm: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TF-IDF for course descriptions, cosine similarity for course matching.</a:t>
            </a:r>
          </a:p>
          <a:p>
            <a:pPr marL="431807" lvl="1" indent="-215904" algn="just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UI: 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Search and select courses; get recommendations based on similarity.</a:t>
            </a:r>
          </a:p>
          <a:p>
            <a:pPr marL="431807" lvl="1" indent="-215904" algn="just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Scalability: 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Handles over 300 courses with potential for expansion.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232791" y="1552286"/>
            <a:ext cx="5322964" cy="3308542"/>
            <a:chOff x="0" y="0"/>
            <a:chExt cx="7097286" cy="4411389"/>
          </a:xfrm>
        </p:grpSpPr>
        <p:sp>
          <p:nvSpPr>
            <p:cNvPr id="19" name="Freeform 19"/>
            <p:cNvSpPr/>
            <p:nvPr/>
          </p:nvSpPr>
          <p:spPr>
            <a:xfrm>
              <a:off x="16291" y="0"/>
              <a:ext cx="7068295" cy="3861056"/>
            </a:xfrm>
            <a:custGeom>
              <a:avLst/>
              <a:gdLst/>
              <a:ahLst/>
              <a:cxnLst/>
              <a:rect l="l" t="t" r="r" b="b"/>
              <a:pathLst>
                <a:path w="7068295" h="3861056">
                  <a:moveTo>
                    <a:pt x="0" y="0"/>
                  </a:moveTo>
                  <a:lnTo>
                    <a:pt x="7068295" y="0"/>
                  </a:lnTo>
                  <a:lnTo>
                    <a:pt x="7068295" y="3861056"/>
                  </a:lnTo>
                  <a:lnTo>
                    <a:pt x="0" y="38610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964514" y="392372"/>
              <a:ext cx="1306763" cy="1306763"/>
            </a:xfrm>
            <a:custGeom>
              <a:avLst/>
              <a:gdLst/>
              <a:ahLst/>
              <a:cxnLst/>
              <a:rect l="l" t="t" r="r" b="b"/>
              <a:pathLst>
                <a:path w="1306763" h="1306763">
                  <a:moveTo>
                    <a:pt x="0" y="0"/>
                  </a:moveTo>
                  <a:lnTo>
                    <a:pt x="1306763" y="0"/>
                  </a:lnTo>
                  <a:lnTo>
                    <a:pt x="1306763" y="1306764"/>
                  </a:lnTo>
                  <a:lnTo>
                    <a:pt x="0" y="13067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401745" y="311378"/>
              <a:ext cx="1294501" cy="1291265"/>
            </a:xfrm>
            <a:custGeom>
              <a:avLst/>
              <a:gdLst/>
              <a:ahLst/>
              <a:cxnLst/>
              <a:rect l="l" t="t" r="r" b="b"/>
              <a:pathLst>
                <a:path w="1294501" h="1291265">
                  <a:moveTo>
                    <a:pt x="0" y="0"/>
                  </a:moveTo>
                  <a:lnTo>
                    <a:pt x="1294501" y="0"/>
                  </a:lnTo>
                  <a:lnTo>
                    <a:pt x="1294501" y="1291265"/>
                  </a:lnTo>
                  <a:lnTo>
                    <a:pt x="0" y="12912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4766091" y="2186305"/>
              <a:ext cx="625515" cy="811918"/>
            </a:xfrm>
            <a:custGeom>
              <a:avLst/>
              <a:gdLst/>
              <a:ahLst/>
              <a:cxnLst/>
              <a:rect l="l" t="t" r="r" b="b"/>
              <a:pathLst>
                <a:path w="625515" h="811918">
                  <a:moveTo>
                    <a:pt x="0" y="0"/>
                  </a:moveTo>
                  <a:lnTo>
                    <a:pt x="625514" y="0"/>
                  </a:lnTo>
                  <a:lnTo>
                    <a:pt x="625514" y="811918"/>
                  </a:lnTo>
                  <a:lnTo>
                    <a:pt x="0" y="8119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3"/>
            <p:cNvSpPr/>
            <p:nvPr/>
          </p:nvSpPr>
          <p:spPr>
            <a:xfrm rot="-5400000">
              <a:off x="4891475" y="620705"/>
              <a:ext cx="303135" cy="833361"/>
            </a:xfrm>
            <a:custGeom>
              <a:avLst/>
              <a:gdLst/>
              <a:ahLst/>
              <a:cxnLst/>
              <a:rect l="l" t="t" r="r" b="b"/>
              <a:pathLst>
                <a:path w="303135" h="833361">
                  <a:moveTo>
                    <a:pt x="0" y="0"/>
                  </a:moveTo>
                  <a:lnTo>
                    <a:pt x="303135" y="0"/>
                  </a:lnTo>
                  <a:lnTo>
                    <a:pt x="303135" y="833362"/>
                  </a:lnTo>
                  <a:lnTo>
                    <a:pt x="0" y="833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5735095" y="822332"/>
              <a:ext cx="657058" cy="847817"/>
            </a:xfrm>
            <a:custGeom>
              <a:avLst/>
              <a:gdLst/>
              <a:ahLst/>
              <a:cxnLst/>
              <a:rect l="l" t="t" r="r" b="b"/>
              <a:pathLst>
                <a:path w="657058" h="847817">
                  <a:moveTo>
                    <a:pt x="0" y="0"/>
                  </a:moveTo>
                  <a:lnTo>
                    <a:pt x="657058" y="0"/>
                  </a:lnTo>
                  <a:lnTo>
                    <a:pt x="657058" y="847817"/>
                  </a:lnTo>
                  <a:lnTo>
                    <a:pt x="0" y="8478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 rot="1214327">
              <a:off x="5827307" y="1780495"/>
              <a:ext cx="303135" cy="833361"/>
            </a:xfrm>
            <a:custGeom>
              <a:avLst/>
              <a:gdLst/>
              <a:ahLst/>
              <a:cxnLst/>
              <a:rect l="l" t="t" r="r" b="b"/>
              <a:pathLst>
                <a:path w="303135" h="833361">
                  <a:moveTo>
                    <a:pt x="0" y="0"/>
                  </a:moveTo>
                  <a:lnTo>
                    <a:pt x="303135" y="0"/>
                  </a:lnTo>
                  <a:lnTo>
                    <a:pt x="303135" y="833361"/>
                  </a:lnTo>
                  <a:lnTo>
                    <a:pt x="0" y="833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6"/>
            <p:cNvSpPr/>
            <p:nvPr/>
          </p:nvSpPr>
          <p:spPr>
            <a:xfrm rot="8350998">
              <a:off x="3902704" y="1812271"/>
              <a:ext cx="303135" cy="833361"/>
            </a:xfrm>
            <a:custGeom>
              <a:avLst/>
              <a:gdLst/>
              <a:ahLst/>
              <a:cxnLst/>
              <a:rect l="l" t="t" r="r" b="b"/>
              <a:pathLst>
                <a:path w="303135" h="833361">
                  <a:moveTo>
                    <a:pt x="0" y="0"/>
                  </a:moveTo>
                  <a:lnTo>
                    <a:pt x="303135" y="0"/>
                  </a:lnTo>
                  <a:lnTo>
                    <a:pt x="303135" y="833361"/>
                  </a:lnTo>
                  <a:lnTo>
                    <a:pt x="0" y="833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7"/>
            <p:cNvSpPr/>
            <p:nvPr/>
          </p:nvSpPr>
          <p:spPr>
            <a:xfrm rot="-5400000">
              <a:off x="2178812" y="738287"/>
              <a:ext cx="303135" cy="833361"/>
            </a:xfrm>
            <a:custGeom>
              <a:avLst/>
              <a:gdLst/>
              <a:ahLst/>
              <a:cxnLst/>
              <a:rect l="l" t="t" r="r" b="b"/>
              <a:pathLst>
                <a:path w="303135" h="833361">
                  <a:moveTo>
                    <a:pt x="0" y="0"/>
                  </a:moveTo>
                  <a:lnTo>
                    <a:pt x="303135" y="0"/>
                  </a:lnTo>
                  <a:lnTo>
                    <a:pt x="303135" y="833361"/>
                  </a:lnTo>
                  <a:lnTo>
                    <a:pt x="0" y="8333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751277"/>
              <a:ext cx="2097990" cy="435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58"/>
                </a:lnSpc>
              </a:pPr>
              <a:r>
                <a:rPr lang="en-US" sz="970" b="1">
                  <a:solidFill>
                    <a:srgbClr val="00669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Athena</a:t>
              </a:r>
            </a:p>
            <a:p>
              <a:pPr algn="ctr">
                <a:lnSpc>
                  <a:spcPts val="1358"/>
                </a:lnSpc>
              </a:pPr>
              <a:r>
                <a:rPr lang="en-US" sz="970" b="1">
                  <a:solidFill>
                    <a:srgbClr val="00669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Course List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5290028" y="213794"/>
              <a:ext cx="1667557" cy="4401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61"/>
                </a:lnSpc>
              </a:pPr>
              <a:r>
                <a:rPr lang="en-US" sz="972" b="1">
                  <a:solidFill>
                    <a:srgbClr val="00669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User Course Interest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4325297" y="3087873"/>
              <a:ext cx="1667557" cy="4401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61"/>
                </a:lnSpc>
              </a:pPr>
              <a:r>
                <a:rPr lang="en-US" sz="972" b="1">
                  <a:solidFill>
                    <a:srgbClr val="00669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User Course Recommendation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28991" y="3873756"/>
              <a:ext cx="7068295" cy="5376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i="1">
                  <a:solidFill>
                    <a:srgbClr val="00669B"/>
                  </a:solidFill>
                  <a:latin typeface="Montserrat Italics"/>
                  <a:ea typeface="Montserrat Italics"/>
                  <a:cs typeface="Montserrat Italics"/>
                  <a:sym typeface="Montserrat Italics"/>
                </a:rPr>
                <a:t>Content Based Filtering</a:t>
              </a:r>
            </a:p>
          </p:txBody>
        </p:sp>
      </p:grpSp>
      <p:sp>
        <p:nvSpPr>
          <p:cNvPr id="32" name="Freeform 32"/>
          <p:cNvSpPr/>
          <p:nvPr/>
        </p:nvSpPr>
        <p:spPr>
          <a:xfrm>
            <a:off x="-617298" y="-148776"/>
            <a:ext cx="1780595" cy="1796312"/>
          </a:xfrm>
          <a:custGeom>
            <a:avLst/>
            <a:gdLst/>
            <a:ahLst/>
            <a:cxnLst/>
            <a:rect l="l" t="t" r="r" b="b"/>
            <a:pathLst>
              <a:path w="1780595" h="1796312">
                <a:moveTo>
                  <a:pt x="0" y="0"/>
                </a:moveTo>
                <a:lnTo>
                  <a:pt x="1780595" y="0"/>
                </a:lnTo>
                <a:lnTo>
                  <a:pt x="1780595" y="1796312"/>
                </a:lnTo>
                <a:lnTo>
                  <a:pt x="0" y="17963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AutoShape 33"/>
          <p:cNvSpPr/>
          <p:nvPr/>
        </p:nvSpPr>
        <p:spPr>
          <a:xfrm>
            <a:off x="5729368" y="9950855"/>
            <a:ext cx="6492240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4" name="Group 34"/>
          <p:cNvGrpSpPr/>
          <p:nvPr/>
        </p:nvGrpSpPr>
        <p:grpSpPr>
          <a:xfrm>
            <a:off x="5203460" y="9619472"/>
            <a:ext cx="671658" cy="608976"/>
            <a:chOff x="0" y="0"/>
            <a:chExt cx="895545" cy="811968"/>
          </a:xfrm>
        </p:grpSpPr>
        <p:grpSp>
          <p:nvGrpSpPr>
            <p:cNvPr id="35" name="Group 35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38" name="TextBox 38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6155216" y="9628997"/>
            <a:ext cx="671658" cy="608976"/>
            <a:chOff x="0" y="0"/>
            <a:chExt cx="895545" cy="811968"/>
          </a:xfrm>
        </p:grpSpPr>
        <p:grpSp>
          <p:nvGrpSpPr>
            <p:cNvPr id="40" name="Group 40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TextBox 42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43" name="TextBox 43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7103099" y="9628997"/>
            <a:ext cx="671658" cy="608976"/>
            <a:chOff x="0" y="0"/>
            <a:chExt cx="895545" cy="811968"/>
          </a:xfrm>
        </p:grpSpPr>
        <p:grpSp>
          <p:nvGrpSpPr>
            <p:cNvPr id="45" name="Group 45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TextBox 47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48" name="TextBox 48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2500" b="1">
                  <a:solidFill>
                    <a:srgbClr val="FFFFFF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03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8050982" y="9628997"/>
            <a:ext cx="671658" cy="608976"/>
            <a:chOff x="0" y="0"/>
            <a:chExt cx="895545" cy="811968"/>
          </a:xfrm>
        </p:grpSpPr>
        <p:grpSp>
          <p:nvGrpSpPr>
            <p:cNvPr id="50" name="Group 50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TextBox 52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53" name="TextBox 53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8998866" y="9628997"/>
            <a:ext cx="671658" cy="608976"/>
            <a:chOff x="0" y="0"/>
            <a:chExt cx="895545" cy="811968"/>
          </a:xfrm>
        </p:grpSpPr>
        <p:grpSp>
          <p:nvGrpSpPr>
            <p:cNvPr id="55" name="Group 55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TextBox 57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58" name="TextBox 58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9946749" y="9628997"/>
            <a:ext cx="671658" cy="608976"/>
            <a:chOff x="0" y="0"/>
            <a:chExt cx="895545" cy="811968"/>
          </a:xfrm>
        </p:grpSpPr>
        <p:grpSp>
          <p:nvGrpSpPr>
            <p:cNvPr id="60" name="Group 60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TextBox 62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63" name="TextBox 63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10894633" y="9628997"/>
            <a:ext cx="671658" cy="608976"/>
            <a:chOff x="0" y="0"/>
            <a:chExt cx="895545" cy="811968"/>
          </a:xfrm>
        </p:grpSpPr>
        <p:grpSp>
          <p:nvGrpSpPr>
            <p:cNvPr id="65" name="Group 65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TextBox 67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68" name="TextBox 68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11842516" y="9628997"/>
            <a:ext cx="671658" cy="608976"/>
            <a:chOff x="0" y="0"/>
            <a:chExt cx="895545" cy="811968"/>
          </a:xfrm>
        </p:grpSpPr>
        <p:grpSp>
          <p:nvGrpSpPr>
            <p:cNvPr id="70" name="Group 70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TextBox 72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73" name="TextBox 73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sp>
        <p:nvSpPr>
          <p:cNvPr id="74" name="TextBox 74"/>
          <p:cNvSpPr txBox="1"/>
          <p:nvPr/>
        </p:nvSpPr>
        <p:spPr>
          <a:xfrm>
            <a:off x="854359" y="263037"/>
            <a:ext cx="16579283" cy="66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 b="1">
                <a:solidFill>
                  <a:srgbClr val="1B406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IDEA OVERVIEW</a:t>
            </a:r>
          </a:p>
        </p:txBody>
      </p:sp>
      <p:sp>
        <p:nvSpPr>
          <p:cNvPr id="75" name="Freeform 75"/>
          <p:cNvSpPr/>
          <p:nvPr/>
        </p:nvSpPr>
        <p:spPr>
          <a:xfrm>
            <a:off x="168495" y="146888"/>
            <a:ext cx="1973525" cy="300787"/>
          </a:xfrm>
          <a:custGeom>
            <a:avLst/>
            <a:gdLst/>
            <a:ahLst/>
            <a:cxnLst/>
            <a:rect l="l" t="t" r="r" b="b"/>
            <a:pathLst>
              <a:path w="1973525" h="300787">
                <a:moveTo>
                  <a:pt x="0" y="0"/>
                </a:moveTo>
                <a:lnTo>
                  <a:pt x="1973525" y="0"/>
                </a:lnTo>
                <a:lnTo>
                  <a:pt x="1973525" y="300787"/>
                </a:lnTo>
                <a:lnTo>
                  <a:pt x="0" y="300787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90" t="-6270" b="-6270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8575" y="1044877"/>
            <a:ext cx="18316575" cy="8549346"/>
            <a:chOff x="0" y="0"/>
            <a:chExt cx="5094809" cy="22516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94809" cy="2251680"/>
            </a:xfrm>
            <a:custGeom>
              <a:avLst/>
              <a:gdLst/>
              <a:ahLst/>
              <a:cxnLst/>
              <a:rect l="l" t="t" r="r" b="b"/>
              <a:pathLst>
                <a:path w="5094809" h="2251680">
                  <a:moveTo>
                    <a:pt x="0" y="0"/>
                  </a:moveTo>
                  <a:lnTo>
                    <a:pt x="5094809" y="0"/>
                  </a:lnTo>
                  <a:lnTo>
                    <a:pt x="5094809" y="2251680"/>
                  </a:lnTo>
                  <a:lnTo>
                    <a:pt x="0" y="2251680"/>
                  </a:lnTo>
                  <a:close/>
                </a:path>
              </a:pathLst>
            </a:custGeom>
            <a:solidFill>
              <a:srgbClr val="49A15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42875"/>
              <a:ext cx="5094809" cy="2394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667200" y="167787"/>
            <a:ext cx="1620800" cy="502448"/>
          </a:xfrm>
          <a:custGeom>
            <a:avLst/>
            <a:gdLst/>
            <a:ahLst/>
            <a:cxnLst/>
            <a:rect l="l" t="t" r="r" b="b"/>
            <a:pathLst>
              <a:path w="1620800" h="502448">
                <a:moveTo>
                  <a:pt x="0" y="0"/>
                </a:moveTo>
                <a:lnTo>
                  <a:pt x="1620800" y="0"/>
                </a:lnTo>
                <a:lnTo>
                  <a:pt x="1620800" y="502448"/>
                </a:lnTo>
                <a:lnTo>
                  <a:pt x="0" y="5024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362016" y="4699160"/>
            <a:ext cx="3394233" cy="1807429"/>
          </a:xfrm>
          <a:custGeom>
            <a:avLst/>
            <a:gdLst/>
            <a:ahLst/>
            <a:cxnLst/>
            <a:rect l="l" t="t" r="r" b="b"/>
            <a:pathLst>
              <a:path w="3394233" h="1807429">
                <a:moveTo>
                  <a:pt x="0" y="0"/>
                </a:moveTo>
                <a:lnTo>
                  <a:pt x="3394233" y="0"/>
                </a:lnTo>
                <a:lnTo>
                  <a:pt x="3394233" y="1807429"/>
                </a:lnTo>
                <a:lnTo>
                  <a:pt x="0" y="18074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38100" cap="sq">
            <a:solidFill>
              <a:srgbClr val="00669B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475680" y="7031097"/>
            <a:ext cx="3375819" cy="1898898"/>
          </a:xfrm>
          <a:custGeom>
            <a:avLst/>
            <a:gdLst/>
            <a:ahLst/>
            <a:cxnLst/>
            <a:rect l="l" t="t" r="r" b="b"/>
            <a:pathLst>
              <a:path w="3375819" h="1898898">
                <a:moveTo>
                  <a:pt x="0" y="0"/>
                </a:moveTo>
                <a:lnTo>
                  <a:pt x="3375819" y="0"/>
                </a:lnTo>
                <a:lnTo>
                  <a:pt x="3375819" y="1898899"/>
                </a:lnTo>
                <a:lnTo>
                  <a:pt x="0" y="18988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38100" cap="sq">
            <a:solidFill>
              <a:srgbClr val="00669B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348617" y="2079137"/>
            <a:ext cx="4920613" cy="2773996"/>
          </a:xfrm>
          <a:custGeom>
            <a:avLst/>
            <a:gdLst/>
            <a:ahLst/>
            <a:cxnLst/>
            <a:rect l="l" t="t" r="r" b="b"/>
            <a:pathLst>
              <a:path w="4920613" h="2773996">
                <a:moveTo>
                  <a:pt x="0" y="0"/>
                </a:moveTo>
                <a:lnTo>
                  <a:pt x="4920613" y="0"/>
                </a:lnTo>
                <a:lnTo>
                  <a:pt x="4920613" y="2773996"/>
                </a:lnTo>
                <a:lnTo>
                  <a:pt x="0" y="27739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38100" cap="sq">
            <a:solidFill>
              <a:srgbClr val="00669B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>
            <a:off x="-28575" y="1745762"/>
            <a:ext cx="24812592" cy="0"/>
          </a:xfrm>
          <a:prstGeom prst="line">
            <a:avLst/>
          </a:prstGeom>
          <a:ln w="38100" cap="flat">
            <a:solidFill>
              <a:srgbClr val="00669B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>
            <a:off x="5619231" y="1745762"/>
            <a:ext cx="0" cy="7717984"/>
          </a:xfrm>
          <a:prstGeom prst="line">
            <a:avLst/>
          </a:prstGeom>
          <a:ln w="38100" cap="flat">
            <a:solidFill>
              <a:srgbClr val="00669B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10463662" y="1745762"/>
            <a:ext cx="0" cy="7717984"/>
          </a:xfrm>
          <a:prstGeom prst="line">
            <a:avLst/>
          </a:prstGeom>
          <a:ln w="38100" cap="flat">
            <a:solidFill>
              <a:srgbClr val="00669B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5866975" y="8445187"/>
            <a:ext cx="2377681" cy="1783261"/>
          </a:xfrm>
          <a:custGeom>
            <a:avLst/>
            <a:gdLst/>
            <a:ahLst/>
            <a:cxnLst/>
            <a:rect l="l" t="t" r="r" b="b"/>
            <a:pathLst>
              <a:path w="2377681" h="1783261">
                <a:moveTo>
                  <a:pt x="0" y="0"/>
                </a:moveTo>
                <a:lnTo>
                  <a:pt x="2377681" y="0"/>
                </a:lnTo>
                <a:lnTo>
                  <a:pt x="2377681" y="1783260"/>
                </a:lnTo>
                <a:lnTo>
                  <a:pt x="0" y="17832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5729368" y="9950855"/>
            <a:ext cx="6492240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5203460" y="9619472"/>
            <a:ext cx="671658" cy="608976"/>
            <a:chOff x="0" y="0"/>
            <a:chExt cx="895545" cy="811968"/>
          </a:xfrm>
        </p:grpSpPr>
        <p:grpSp>
          <p:nvGrpSpPr>
            <p:cNvPr id="15" name="Group 15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155216" y="9628997"/>
            <a:ext cx="671658" cy="608976"/>
            <a:chOff x="0" y="0"/>
            <a:chExt cx="895545" cy="811968"/>
          </a:xfrm>
        </p:grpSpPr>
        <p:grpSp>
          <p:nvGrpSpPr>
            <p:cNvPr id="20" name="Group 20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103099" y="9628997"/>
            <a:ext cx="671658" cy="608976"/>
            <a:chOff x="0" y="0"/>
            <a:chExt cx="895545" cy="811968"/>
          </a:xfrm>
        </p:grpSpPr>
        <p:grpSp>
          <p:nvGrpSpPr>
            <p:cNvPr id="25" name="Group 25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8050982" y="9628997"/>
            <a:ext cx="671658" cy="608976"/>
            <a:chOff x="0" y="0"/>
            <a:chExt cx="895545" cy="811968"/>
          </a:xfrm>
        </p:grpSpPr>
        <p:grpSp>
          <p:nvGrpSpPr>
            <p:cNvPr id="30" name="Group 30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2500" b="1">
                  <a:solidFill>
                    <a:srgbClr val="FFFFFF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04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8998866" y="9628997"/>
            <a:ext cx="671658" cy="608976"/>
            <a:chOff x="0" y="0"/>
            <a:chExt cx="895545" cy="811968"/>
          </a:xfrm>
        </p:grpSpPr>
        <p:grpSp>
          <p:nvGrpSpPr>
            <p:cNvPr id="35" name="Group 35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38" name="TextBox 38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9946749" y="9628997"/>
            <a:ext cx="671658" cy="608976"/>
            <a:chOff x="0" y="0"/>
            <a:chExt cx="895545" cy="811968"/>
          </a:xfrm>
        </p:grpSpPr>
        <p:grpSp>
          <p:nvGrpSpPr>
            <p:cNvPr id="40" name="Group 40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TextBox 42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43" name="TextBox 43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0894633" y="9628997"/>
            <a:ext cx="671658" cy="608976"/>
            <a:chOff x="0" y="0"/>
            <a:chExt cx="895545" cy="811968"/>
          </a:xfrm>
        </p:grpSpPr>
        <p:grpSp>
          <p:nvGrpSpPr>
            <p:cNvPr id="45" name="Group 45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TextBox 47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48" name="TextBox 48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1842516" y="9628997"/>
            <a:ext cx="671658" cy="608976"/>
            <a:chOff x="0" y="0"/>
            <a:chExt cx="895545" cy="811968"/>
          </a:xfrm>
        </p:grpSpPr>
        <p:grpSp>
          <p:nvGrpSpPr>
            <p:cNvPr id="50" name="Group 50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TextBox 52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53" name="TextBox 53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sp>
        <p:nvSpPr>
          <p:cNvPr id="54" name="TextBox 54"/>
          <p:cNvSpPr txBox="1"/>
          <p:nvPr/>
        </p:nvSpPr>
        <p:spPr>
          <a:xfrm>
            <a:off x="6867734" y="1943100"/>
            <a:ext cx="2080022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0"/>
              </a:lnSpc>
              <a:spcBef>
                <a:spcPct val="0"/>
              </a:spcBef>
            </a:pPr>
            <a:r>
              <a:rPr lang="en-US" sz="15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Text Standardization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320058" y="1067900"/>
            <a:ext cx="2442716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Source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7100948" y="4337210"/>
            <a:ext cx="182775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0"/>
              </a:lnSpc>
              <a:spcBef>
                <a:spcPct val="0"/>
              </a:spcBef>
            </a:pPr>
            <a:r>
              <a:rPr lang="en-US" sz="1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Text Vectorization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7349193" y="6640572"/>
            <a:ext cx="1521768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0"/>
              </a:lnSpc>
              <a:spcBef>
                <a:spcPct val="0"/>
              </a:spcBef>
            </a:pPr>
            <a:r>
              <a:rPr lang="en-US" sz="1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Text Relevance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7676020" y="1067900"/>
            <a:ext cx="1033016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Code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4094210" y="1067900"/>
            <a:ext cx="1806773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Interface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28734" y="5053910"/>
            <a:ext cx="4920613" cy="3159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7" lvl="1" indent="-215904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From the Schulich School of Business course catalog.</a:t>
            </a:r>
          </a:p>
          <a:p>
            <a:pPr marL="431807" lvl="1" indent="-215904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Textual, Categorical, and Numerical data.</a:t>
            </a:r>
          </a:p>
          <a:p>
            <a:pPr marL="431807" lvl="1" indent="-215904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Accurate, and reliable, coming from an official course catalog.</a:t>
            </a:r>
          </a:p>
          <a:p>
            <a:pPr marL="431807" lvl="1" indent="-215904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Missing descriptions are filled with empty strings, and course names are standardized (uppercase).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854359" y="263037"/>
            <a:ext cx="16579283" cy="66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 b="1">
                <a:solidFill>
                  <a:srgbClr val="1B406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BACK-END DEVELOPMENT</a:t>
            </a:r>
          </a:p>
        </p:txBody>
      </p:sp>
      <p:sp>
        <p:nvSpPr>
          <p:cNvPr id="63" name="Freeform 63"/>
          <p:cNvSpPr/>
          <p:nvPr/>
        </p:nvSpPr>
        <p:spPr>
          <a:xfrm>
            <a:off x="168495" y="146888"/>
            <a:ext cx="1973525" cy="300787"/>
          </a:xfrm>
          <a:custGeom>
            <a:avLst/>
            <a:gdLst/>
            <a:ahLst/>
            <a:cxnLst/>
            <a:rect l="l" t="t" r="r" b="b"/>
            <a:pathLst>
              <a:path w="1973525" h="300787">
                <a:moveTo>
                  <a:pt x="0" y="0"/>
                </a:moveTo>
                <a:lnTo>
                  <a:pt x="1973525" y="0"/>
                </a:lnTo>
                <a:lnTo>
                  <a:pt x="1973525" y="300787"/>
                </a:lnTo>
                <a:lnTo>
                  <a:pt x="0" y="30078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90" t="-6270" b="-6270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64" name="Screen Recording 2024-12-02 at 3.11.22 PM">
            <a:hlinkClick r:id="" action="ppaction://media"/>
            <a:extLst>
              <a:ext uri="{FF2B5EF4-FFF2-40B4-BE49-F238E27FC236}">
                <a16:creationId xmlns:a16="http://schemas.microsoft.com/office/drawing/2014/main" id="{34C44647-6869-2E66-61EF-C9A4BCE5E6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697153" y="3390288"/>
            <a:ext cx="7242216" cy="3069635"/>
          </a:xfrm>
          <a:prstGeom prst="rect">
            <a:avLst/>
          </a:prstGeom>
        </p:spPr>
      </p:pic>
      <p:pic>
        <p:nvPicPr>
          <p:cNvPr id="1026" name="Picture 2" descr="Uppercase interface button - Free ...">
            <a:extLst>
              <a:ext uri="{FF2B5EF4-FFF2-40B4-BE49-F238E27FC236}">
                <a16:creationId xmlns:a16="http://schemas.microsoft.com/office/drawing/2014/main" id="{87365025-634B-4BB3-E244-D6001AB0E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443" y="2325143"/>
            <a:ext cx="1827757" cy="1827757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38100" cap="sq">
            <a:solidFill>
              <a:srgbClr val="00669B"/>
            </a:solidFill>
            <a:prstDash val="solid"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19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7481" y="996781"/>
            <a:ext cx="18625482" cy="8549346"/>
            <a:chOff x="0" y="0"/>
            <a:chExt cx="5094809" cy="22516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94809" cy="2251680"/>
            </a:xfrm>
            <a:custGeom>
              <a:avLst/>
              <a:gdLst/>
              <a:ahLst/>
              <a:cxnLst/>
              <a:rect l="l" t="t" r="r" b="b"/>
              <a:pathLst>
                <a:path w="5094809" h="2251680">
                  <a:moveTo>
                    <a:pt x="0" y="0"/>
                  </a:moveTo>
                  <a:lnTo>
                    <a:pt x="5094809" y="0"/>
                  </a:lnTo>
                  <a:lnTo>
                    <a:pt x="5094809" y="2251680"/>
                  </a:lnTo>
                  <a:lnTo>
                    <a:pt x="0" y="2251680"/>
                  </a:lnTo>
                  <a:close/>
                </a:path>
              </a:pathLst>
            </a:custGeom>
            <a:solidFill>
              <a:srgbClr val="49A15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42875"/>
              <a:ext cx="5094809" cy="2394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667200" y="167787"/>
            <a:ext cx="1620800" cy="502448"/>
          </a:xfrm>
          <a:custGeom>
            <a:avLst/>
            <a:gdLst/>
            <a:ahLst/>
            <a:cxnLst/>
            <a:rect l="l" t="t" r="r" b="b"/>
            <a:pathLst>
              <a:path w="1620800" h="502448">
                <a:moveTo>
                  <a:pt x="0" y="0"/>
                </a:moveTo>
                <a:lnTo>
                  <a:pt x="1620800" y="0"/>
                </a:lnTo>
                <a:lnTo>
                  <a:pt x="1620800" y="502448"/>
                </a:lnTo>
                <a:lnTo>
                  <a:pt x="0" y="5024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-28575" y="1745762"/>
            <a:ext cx="24812592" cy="0"/>
          </a:xfrm>
          <a:prstGeom prst="line">
            <a:avLst/>
          </a:prstGeom>
          <a:ln w="38100" cap="flat">
            <a:solidFill>
              <a:srgbClr val="00669B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10637458" y="1745762"/>
            <a:ext cx="0" cy="7717984"/>
          </a:xfrm>
          <a:prstGeom prst="line">
            <a:avLst/>
          </a:prstGeom>
          <a:ln w="38100" cap="flat">
            <a:solidFill>
              <a:srgbClr val="00669B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5729368" y="9950855"/>
            <a:ext cx="6492240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5203460" y="9619472"/>
            <a:ext cx="671658" cy="608976"/>
            <a:chOff x="0" y="0"/>
            <a:chExt cx="895545" cy="811968"/>
          </a:xfrm>
        </p:grpSpPr>
        <p:grpSp>
          <p:nvGrpSpPr>
            <p:cNvPr id="10" name="Group 10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155216" y="9628997"/>
            <a:ext cx="671658" cy="608976"/>
            <a:chOff x="0" y="0"/>
            <a:chExt cx="895545" cy="811968"/>
          </a:xfrm>
        </p:grpSpPr>
        <p:grpSp>
          <p:nvGrpSpPr>
            <p:cNvPr id="15" name="Group 15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103099" y="9628997"/>
            <a:ext cx="671658" cy="608976"/>
            <a:chOff x="0" y="0"/>
            <a:chExt cx="895545" cy="811968"/>
          </a:xfrm>
        </p:grpSpPr>
        <p:grpSp>
          <p:nvGrpSpPr>
            <p:cNvPr id="20" name="Group 20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050982" y="9628997"/>
            <a:ext cx="671658" cy="608976"/>
            <a:chOff x="0" y="0"/>
            <a:chExt cx="895545" cy="811968"/>
          </a:xfrm>
        </p:grpSpPr>
        <p:grpSp>
          <p:nvGrpSpPr>
            <p:cNvPr id="25" name="Group 25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2500" b="1">
                  <a:solidFill>
                    <a:srgbClr val="FFFFFF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04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8998866" y="9628997"/>
            <a:ext cx="671658" cy="608976"/>
            <a:chOff x="0" y="0"/>
            <a:chExt cx="895545" cy="811968"/>
          </a:xfrm>
        </p:grpSpPr>
        <p:grpSp>
          <p:nvGrpSpPr>
            <p:cNvPr id="30" name="Group 30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9946749" y="9628997"/>
            <a:ext cx="671658" cy="608976"/>
            <a:chOff x="0" y="0"/>
            <a:chExt cx="895545" cy="811968"/>
          </a:xfrm>
        </p:grpSpPr>
        <p:grpSp>
          <p:nvGrpSpPr>
            <p:cNvPr id="35" name="Group 35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38" name="TextBox 38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0894633" y="9628997"/>
            <a:ext cx="671658" cy="608976"/>
            <a:chOff x="0" y="0"/>
            <a:chExt cx="895545" cy="811968"/>
          </a:xfrm>
        </p:grpSpPr>
        <p:grpSp>
          <p:nvGrpSpPr>
            <p:cNvPr id="40" name="Group 40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TextBox 42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43" name="TextBox 43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1842516" y="9628997"/>
            <a:ext cx="671658" cy="608976"/>
            <a:chOff x="0" y="0"/>
            <a:chExt cx="895545" cy="811968"/>
          </a:xfrm>
        </p:grpSpPr>
        <p:grpSp>
          <p:nvGrpSpPr>
            <p:cNvPr id="45" name="Group 45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TextBox 47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48" name="TextBox 48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13946329" y="1010750"/>
            <a:ext cx="1806773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Interface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206647" y="2431562"/>
            <a:ext cx="10075932" cy="6330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frontend of the Athena Course Recommendation System is designed to provide an intuitive, visually appealing, and user-friendly experience for students.</a:t>
            </a: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Technologies Used:</a:t>
            </a:r>
          </a:p>
          <a:p>
            <a:pPr marL="431807" lvl="1" indent="-215904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HTML: Structured the layout and content of the interface.</a:t>
            </a:r>
          </a:p>
          <a:p>
            <a:pPr marL="431807" lvl="1" indent="-215904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CSS: Styled the website to ensure a cohesive and professional look, enhancing user engagement.</a:t>
            </a:r>
          </a:p>
          <a:p>
            <a:pPr marL="431807" lvl="1" indent="-215904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JavaScript: Enabled interactivity, such as course search functionality and dynamic updates for recommendations.</a:t>
            </a: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Features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marL="431807" lvl="1" indent="-215904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Responsive Design: Optimized for devices of all sizes (mobile, tablet, and desktop).</a:t>
            </a:r>
          </a:p>
          <a:p>
            <a:pPr marL="431807" lvl="1" indent="-215904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Interactive Search Bar: Allows students to type course keywords and view tailored recommendations.</a:t>
            </a:r>
          </a:p>
          <a:p>
            <a:pPr marL="431807" lvl="1" indent="-215904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User-Centric Interface: Clear navigation and personalized recommendation display aligned with academic preferences.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854359" y="263037"/>
            <a:ext cx="16579283" cy="66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 b="1">
                <a:solidFill>
                  <a:srgbClr val="1B406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FRONT-END DEVELOPMENT</a:t>
            </a:r>
          </a:p>
        </p:txBody>
      </p:sp>
      <p:sp>
        <p:nvSpPr>
          <p:cNvPr id="53" name="Freeform 53"/>
          <p:cNvSpPr/>
          <p:nvPr/>
        </p:nvSpPr>
        <p:spPr>
          <a:xfrm>
            <a:off x="15866975" y="8445187"/>
            <a:ext cx="2377681" cy="1783261"/>
          </a:xfrm>
          <a:custGeom>
            <a:avLst/>
            <a:gdLst/>
            <a:ahLst/>
            <a:cxnLst/>
            <a:rect l="l" t="t" r="r" b="b"/>
            <a:pathLst>
              <a:path w="2377681" h="1783261">
                <a:moveTo>
                  <a:pt x="0" y="0"/>
                </a:moveTo>
                <a:lnTo>
                  <a:pt x="2377681" y="0"/>
                </a:lnTo>
                <a:lnTo>
                  <a:pt x="2377681" y="1783260"/>
                </a:lnTo>
                <a:lnTo>
                  <a:pt x="0" y="17832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4" name="Freeform 54"/>
          <p:cNvSpPr/>
          <p:nvPr/>
        </p:nvSpPr>
        <p:spPr>
          <a:xfrm>
            <a:off x="168495" y="146888"/>
            <a:ext cx="1973525" cy="300787"/>
          </a:xfrm>
          <a:custGeom>
            <a:avLst/>
            <a:gdLst/>
            <a:ahLst/>
            <a:cxnLst/>
            <a:rect l="l" t="t" r="r" b="b"/>
            <a:pathLst>
              <a:path w="1973525" h="300787">
                <a:moveTo>
                  <a:pt x="0" y="0"/>
                </a:moveTo>
                <a:lnTo>
                  <a:pt x="1973525" y="0"/>
                </a:lnTo>
                <a:lnTo>
                  <a:pt x="1973525" y="300787"/>
                </a:lnTo>
                <a:lnTo>
                  <a:pt x="0" y="3007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0" t="-6270" b="-627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5" name="TextBox 55"/>
          <p:cNvSpPr txBox="1"/>
          <p:nvPr/>
        </p:nvSpPr>
        <p:spPr>
          <a:xfrm>
            <a:off x="4256437" y="1010750"/>
            <a:ext cx="1894046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Overview</a:t>
            </a:r>
          </a:p>
        </p:txBody>
      </p:sp>
      <p:pic>
        <p:nvPicPr>
          <p:cNvPr id="57" name="WhatsApp Video 2024-12-04 at 18.01.42">
            <a:hlinkClick r:id="" action="ppaction://media"/>
            <a:extLst>
              <a:ext uri="{FF2B5EF4-FFF2-40B4-BE49-F238E27FC236}">
                <a16:creationId xmlns:a16="http://schemas.microsoft.com/office/drawing/2014/main" id="{AB0A9865-E913-9351-A98E-0565708714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992338" y="2535563"/>
            <a:ext cx="6762257" cy="38759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58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7717" y="566040"/>
            <a:ext cx="5023051" cy="10701561"/>
            <a:chOff x="0" y="0"/>
            <a:chExt cx="2233545" cy="28185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33545" cy="2818518"/>
            </a:xfrm>
            <a:custGeom>
              <a:avLst/>
              <a:gdLst/>
              <a:ahLst/>
              <a:cxnLst/>
              <a:rect l="l" t="t" r="r" b="b"/>
              <a:pathLst>
                <a:path w="2233545" h="2818518">
                  <a:moveTo>
                    <a:pt x="0" y="0"/>
                  </a:moveTo>
                  <a:lnTo>
                    <a:pt x="2233545" y="0"/>
                  </a:lnTo>
                  <a:lnTo>
                    <a:pt x="2233545" y="2818518"/>
                  </a:lnTo>
                  <a:lnTo>
                    <a:pt x="0" y="2818518"/>
                  </a:lnTo>
                  <a:close/>
                </a:path>
              </a:pathLst>
            </a:custGeom>
            <a:solidFill>
              <a:srgbClr val="1B63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42875"/>
              <a:ext cx="2233545" cy="29613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625572" y="641846"/>
            <a:ext cx="10160575" cy="2546642"/>
            <a:chOff x="0" y="0"/>
            <a:chExt cx="2676036" cy="67072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76036" cy="670720"/>
            </a:xfrm>
            <a:custGeom>
              <a:avLst/>
              <a:gdLst/>
              <a:ahLst/>
              <a:cxnLst/>
              <a:rect l="l" t="t" r="r" b="b"/>
              <a:pathLst>
                <a:path w="2676036" h="670720">
                  <a:moveTo>
                    <a:pt x="0" y="0"/>
                  </a:moveTo>
                  <a:lnTo>
                    <a:pt x="2676036" y="0"/>
                  </a:lnTo>
                  <a:lnTo>
                    <a:pt x="2676036" y="670720"/>
                  </a:lnTo>
                  <a:lnTo>
                    <a:pt x="0" y="670720"/>
                  </a:lnTo>
                  <a:close/>
                </a:path>
              </a:pathLst>
            </a:custGeom>
            <a:solidFill>
              <a:srgbClr val="49A15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42875"/>
              <a:ext cx="2676036" cy="813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625572" y="3611935"/>
            <a:ext cx="10160575" cy="2390525"/>
            <a:chOff x="0" y="0"/>
            <a:chExt cx="2676036" cy="6296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76036" cy="629603"/>
            </a:xfrm>
            <a:custGeom>
              <a:avLst/>
              <a:gdLst/>
              <a:ahLst/>
              <a:cxnLst/>
              <a:rect l="l" t="t" r="r" b="b"/>
              <a:pathLst>
                <a:path w="2676036" h="629603">
                  <a:moveTo>
                    <a:pt x="0" y="0"/>
                  </a:moveTo>
                  <a:lnTo>
                    <a:pt x="2676036" y="0"/>
                  </a:lnTo>
                  <a:lnTo>
                    <a:pt x="2676036" y="629603"/>
                  </a:lnTo>
                  <a:lnTo>
                    <a:pt x="0" y="629603"/>
                  </a:lnTo>
                  <a:close/>
                </a:path>
              </a:pathLst>
            </a:custGeom>
            <a:solidFill>
              <a:srgbClr val="49A15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42875"/>
              <a:ext cx="2676036" cy="7724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625572" y="6582025"/>
            <a:ext cx="10160575" cy="2390525"/>
            <a:chOff x="0" y="0"/>
            <a:chExt cx="2676036" cy="6296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676036" cy="629603"/>
            </a:xfrm>
            <a:custGeom>
              <a:avLst/>
              <a:gdLst/>
              <a:ahLst/>
              <a:cxnLst/>
              <a:rect l="l" t="t" r="r" b="b"/>
              <a:pathLst>
                <a:path w="2676036" h="629603">
                  <a:moveTo>
                    <a:pt x="0" y="0"/>
                  </a:moveTo>
                  <a:lnTo>
                    <a:pt x="2676036" y="0"/>
                  </a:lnTo>
                  <a:lnTo>
                    <a:pt x="2676036" y="629603"/>
                  </a:lnTo>
                  <a:lnTo>
                    <a:pt x="0" y="629603"/>
                  </a:lnTo>
                  <a:close/>
                </a:path>
              </a:pathLst>
            </a:custGeom>
            <a:solidFill>
              <a:srgbClr val="49A15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42875"/>
              <a:ext cx="2676036" cy="7724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75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7422972" y="1251615"/>
            <a:ext cx="1371801" cy="1190037"/>
          </a:xfrm>
          <a:custGeom>
            <a:avLst/>
            <a:gdLst/>
            <a:ahLst/>
            <a:cxnLst/>
            <a:rect l="l" t="t" r="r" b="b"/>
            <a:pathLst>
              <a:path w="1371801" h="1190037">
                <a:moveTo>
                  <a:pt x="0" y="0"/>
                </a:moveTo>
                <a:lnTo>
                  <a:pt x="1371800" y="0"/>
                </a:lnTo>
                <a:lnTo>
                  <a:pt x="1371800" y="1190037"/>
                </a:lnTo>
                <a:lnTo>
                  <a:pt x="0" y="11900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5757943" y="1251615"/>
            <a:ext cx="1200997" cy="1144530"/>
            <a:chOff x="0" y="0"/>
            <a:chExt cx="768890" cy="73273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68890" cy="732739"/>
            </a:xfrm>
            <a:custGeom>
              <a:avLst/>
              <a:gdLst/>
              <a:ahLst/>
              <a:cxnLst/>
              <a:rect l="l" t="t" r="r" b="b"/>
              <a:pathLst>
                <a:path w="768890" h="732739">
                  <a:moveTo>
                    <a:pt x="69010" y="0"/>
                  </a:moveTo>
                  <a:lnTo>
                    <a:pt x="699879" y="0"/>
                  </a:lnTo>
                  <a:cubicBezTo>
                    <a:pt x="718182" y="0"/>
                    <a:pt x="735735" y="7271"/>
                    <a:pt x="748677" y="20213"/>
                  </a:cubicBezTo>
                  <a:cubicBezTo>
                    <a:pt x="761619" y="33155"/>
                    <a:pt x="768890" y="50708"/>
                    <a:pt x="768890" y="69010"/>
                  </a:cubicBezTo>
                  <a:lnTo>
                    <a:pt x="768890" y="663729"/>
                  </a:lnTo>
                  <a:cubicBezTo>
                    <a:pt x="768890" y="701842"/>
                    <a:pt x="737993" y="732739"/>
                    <a:pt x="699879" y="732739"/>
                  </a:cubicBezTo>
                  <a:lnTo>
                    <a:pt x="69010" y="732739"/>
                  </a:lnTo>
                  <a:cubicBezTo>
                    <a:pt x="50708" y="732739"/>
                    <a:pt x="33155" y="725469"/>
                    <a:pt x="20213" y="712527"/>
                  </a:cubicBezTo>
                  <a:cubicBezTo>
                    <a:pt x="7271" y="699585"/>
                    <a:pt x="0" y="682032"/>
                    <a:pt x="0" y="663729"/>
                  </a:cubicBezTo>
                  <a:lnTo>
                    <a:pt x="0" y="69010"/>
                  </a:lnTo>
                  <a:cubicBezTo>
                    <a:pt x="0" y="50708"/>
                    <a:pt x="7271" y="33155"/>
                    <a:pt x="20213" y="20213"/>
                  </a:cubicBezTo>
                  <a:cubicBezTo>
                    <a:pt x="33155" y="7271"/>
                    <a:pt x="50708" y="0"/>
                    <a:pt x="69010" y="0"/>
                  </a:cubicBezTo>
                  <a:close/>
                </a:path>
              </a:pathLst>
            </a:custGeom>
            <a:solidFill>
              <a:srgbClr val="1B63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66700"/>
              <a:ext cx="768890" cy="999439"/>
            </a:xfrm>
            <a:prstGeom prst="rect">
              <a:avLst/>
            </a:prstGeom>
          </p:spPr>
          <p:txBody>
            <a:bodyPr lIns="98826" tIns="98826" rIns="98826" bIns="98826" rtlCol="0" anchor="ctr"/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7541175" y="7135822"/>
            <a:ext cx="1135393" cy="1282931"/>
          </a:xfrm>
          <a:custGeom>
            <a:avLst/>
            <a:gdLst/>
            <a:ahLst/>
            <a:cxnLst/>
            <a:rect l="l" t="t" r="r" b="b"/>
            <a:pathLst>
              <a:path w="1135393" h="1282931">
                <a:moveTo>
                  <a:pt x="0" y="0"/>
                </a:moveTo>
                <a:lnTo>
                  <a:pt x="1135394" y="0"/>
                </a:lnTo>
                <a:lnTo>
                  <a:pt x="1135394" y="1282931"/>
                </a:lnTo>
                <a:lnTo>
                  <a:pt x="0" y="12829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5757943" y="4200790"/>
            <a:ext cx="1200997" cy="1144530"/>
            <a:chOff x="0" y="0"/>
            <a:chExt cx="768890" cy="73273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68890" cy="732739"/>
            </a:xfrm>
            <a:custGeom>
              <a:avLst/>
              <a:gdLst/>
              <a:ahLst/>
              <a:cxnLst/>
              <a:rect l="l" t="t" r="r" b="b"/>
              <a:pathLst>
                <a:path w="768890" h="732739">
                  <a:moveTo>
                    <a:pt x="69010" y="0"/>
                  </a:moveTo>
                  <a:lnTo>
                    <a:pt x="699879" y="0"/>
                  </a:lnTo>
                  <a:cubicBezTo>
                    <a:pt x="718182" y="0"/>
                    <a:pt x="735735" y="7271"/>
                    <a:pt x="748677" y="20213"/>
                  </a:cubicBezTo>
                  <a:cubicBezTo>
                    <a:pt x="761619" y="33155"/>
                    <a:pt x="768890" y="50708"/>
                    <a:pt x="768890" y="69010"/>
                  </a:cubicBezTo>
                  <a:lnTo>
                    <a:pt x="768890" y="663729"/>
                  </a:lnTo>
                  <a:cubicBezTo>
                    <a:pt x="768890" y="701842"/>
                    <a:pt x="737993" y="732739"/>
                    <a:pt x="699879" y="732739"/>
                  </a:cubicBezTo>
                  <a:lnTo>
                    <a:pt x="69010" y="732739"/>
                  </a:lnTo>
                  <a:cubicBezTo>
                    <a:pt x="50708" y="732739"/>
                    <a:pt x="33155" y="725469"/>
                    <a:pt x="20213" y="712527"/>
                  </a:cubicBezTo>
                  <a:cubicBezTo>
                    <a:pt x="7271" y="699585"/>
                    <a:pt x="0" y="682032"/>
                    <a:pt x="0" y="663729"/>
                  </a:cubicBezTo>
                  <a:lnTo>
                    <a:pt x="0" y="69010"/>
                  </a:lnTo>
                  <a:cubicBezTo>
                    <a:pt x="0" y="50708"/>
                    <a:pt x="7271" y="33155"/>
                    <a:pt x="20213" y="20213"/>
                  </a:cubicBezTo>
                  <a:cubicBezTo>
                    <a:pt x="33155" y="7271"/>
                    <a:pt x="50708" y="0"/>
                    <a:pt x="69010" y="0"/>
                  </a:cubicBezTo>
                  <a:close/>
                </a:path>
              </a:pathLst>
            </a:custGeom>
            <a:solidFill>
              <a:srgbClr val="1B63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266700"/>
              <a:ext cx="768890" cy="999439"/>
            </a:xfrm>
            <a:prstGeom prst="rect">
              <a:avLst/>
            </a:prstGeom>
          </p:spPr>
          <p:txBody>
            <a:bodyPr lIns="98826" tIns="98826" rIns="98826" bIns="98826" rtlCol="0" anchor="ctr"/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757943" y="7140167"/>
            <a:ext cx="1200997" cy="1144530"/>
            <a:chOff x="0" y="0"/>
            <a:chExt cx="768890" cy="73273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68890" cy="732739"/>
            </a:xfrm>
            <a:custGeom>
              <a:avLst/>
              <a:gdLst/>
              <a:ahLst/>
              <a:cxnLst/>
              <a:rect l="l" t="t" r="r" b="b"/>
              <a:pathLst>
                <a:path w="768890" h="732739">
                  <a:moveTo>
                    <a:pt x="69010" y="0"/>
                  </a:moveTo>
                  <a:lnTo>
                    <a:pt x="699879" y="0"/>
                  </a:lnTo>
                  <a:cubicBezTo>
                    <a:pt x="718182" y="0"/>
                    <a:pt x="735735" y="7271"/>
                    <a:pt x="748677" y="20213"/>
                  </a:cubicBezTo>
                  <a:cubicBezTo>
                    <a:pt x="761619" y="33155"/>
                    <a:pt x="768890" y="50708"/>
                    <a:pt x="768890" y="69010"/>
                  </a:cubicBezTo>
                  <a:lnTo>
                    <a:pt x="768890" y="663729"/>
                  </a:lnTo>
                  <a:cubicBezTo>
                    <a:pt x="768890" y="701842"/>
                    <a:pt x="737993" y="732739"/>
                    <a:pt x="699879" y="732739"/>
                  </a:cubicBezTo>
                  <a:lnTo>
                    <a:pt x="69010" y="732739"/>
                  </a:lnTo>
                  <a:cubicBezTo>
                    <a:pt x="50708" y="732739"/>
                    <a:pt x="33155" y="725469"/>
                    <a:pt x="20213" y="712527"/>
                  </a:cubicBezTo>
                  <a:cubicBezTo>
                    <a:pt x="7271" y="699585"/>
                    <a:pt x="0" y="682032"/>
                    <a:pt x="0" y="663729"/>
                  </a:cubicBezTo>
                  <a:lnTo>
                    <a:pt x="0" y="69010"/>
                  </a:lnTo>
                  <a:cubicBezTo>
                    <a:pt x="0" y="50708"/>
                    <a:pt x="7271" y="33155"/>
                    <a:pt x="20213" y="20213"/>
                  </a:cubicBezTo>
                  <a:cubicBezTo>
                    <a:pt x="33155" y="7271"/>
                    <a:pt x="50708" y="0"/>
                    <a:pt x="69010" y="0"/>
                  </a:cubicBezTo>
                  <a:close/>
                </a:path>
              </a:pathLst>
            </a:custGeom>
            <a:solidFill>
              <a:srgbClr val="1B63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266700"/>
              <a:ext cx="768890" cy="999439"/>
            </a:xfrm>
            <a:prstGeom prst="rect">
              <a:avLst/>
            </a:prstGeom>
          </p:spPr>
          <p:txBody>
            <a:bodyPr lIns="98826" tIns="98826" rIns="98826" bIns="98826" rtlCol="0" anchor="ctr"/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2907375" y="6923469"/>
            <a:ext cx="1620800" cy="502448"/>
          </a:xfrm>
          <a:custGeom>
            <a:avLst/>
            <a:gdLst/>
            <a:ahLst/>
            <a:cxnLst/>
            <a:rect l="l" t="t" r="r" b="b"/>
            <a:pathLst>
              <a:path w="1620800" h="502448">
                <a:moveTo>
                  <a:pt x="0" y="0"/>
                </a:moveTo>
                <a:lnTo>
                  <a:pt x="1620801" y="0"/>
                </a:lnTo>
                <a:lnTo>
                  <a:pt x="1620801" y="502448"/>
                </a:lnTo>
                <a:lnTo>
                  <a:pt x="0" y="5024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-591754" y="8831384"/>
            <a:ext cx="1780595" cy="1796312"/>
          </a:xfrm>
          <a:custGeom>
            <a:avLst/>
            <a:gdLst/>
            <a:ahLst/>
            <a:cxnLst/>
            <a:rect l="l" t="t" r="r" b="b"/>
            <a:pathLst>
              <a:path w="1780595" h="1796312">
                <a:moveTo>
                  <a:pt x="0" y="0"/>
                </a:moveTo>
                <a:lnTo>
                  <a:pt x="1780595" y="0"/>
                </a:lnTo>
                <a:lnTo>
                  <a:pt x="1780595" y="1796313"/>
                </a:lnTo>
                <a:lnTo>
                  <a:pt x="0" y="17963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7574757" y="22992"/>
            <a:ext cx="1426486" cy="1069864"/>
          </a:xfrm>
          <a:custGeom>
            <a:avLst/>
            <a:gdLst/>
            <a:ahLst/>
            <a:cxnLst/>
            <a:rect l="l" t="t" r="r" b="b"/>
            <a:pathLst>
              <a:path w="1426486" h="1069864">
                <a:moveTo>
                  <a:pt x="0" y="0"/>
                </a:moveTo>
                <a:lnTo>
                  <a:pt x="1426486" y="0"/>
                </a:lnTo>
                <a:lnTo>
                  <a:pt x="1426486" y="1069865"/>
                </a:lnTo>
                <a:lnTo>
                  <a:pt x="0" y="10698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16119397" y="7395575"/>
            <a:ext cx="2662305" cy="3109261"/>
          </a:xfrm>
          <a:custGeom>
            <a:avLst/>
            <a:gdLst/>
            <a:ahLst/>
            <a:cxnLst/>
            <a:rect l="l" t="t" r="r" b="b"/>
            <a:pathLst>
              <a:path w="2662305" h="3109261">
                <a:moveTo>
                  <a:pt x="0" y="0"/>
                </a:moveTo>
                <a:lnTo>
                  <a:pt x="2662305" y="0"/>
                </a:lnTo>
                <a:lnTo>
                  <a:pt x="2662305" y="3109261"/>
                </a:lnTo>
                <a:lnTo>
                  <a:pt x="0" y="31092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7281666" y="4115728"/>
            <a:ext cx="1462309" cy="1401989"/>
          </a:xfrm>
          <a:custGeom>
            <a:avLst/>
            <a:gdLst/>
            <a:ahLst/>
            <a:cxnLst/>
            <a:rect l="l" t="t" r="r" b="b"/>
            <a:pathLst>
              <a:path w="1462309" h="1401989">
                <a:moveTo>
                  <a:pt x="0" y="0"/>
                </a:moveTo>
                <a:lnTo>
                  <a:pt x="1462309" y="0"/>
                </a:lnTo>
                <a:lnTo>
                  <a:pt x="1462309" y="1401989"/>
                </a:lnTo>
                <a:lnTo>
                  <a:pt x="0" y="140198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TextBox 30"/>
          <p:cNvSpPr txBox="1"/>
          <p:nvPr/>
        </p:nvSpPr>
        <p:spPr>
          <a:xfrm>
            <a:off x="274535" y="3632333"/>
            <a:ext cx="4900350" cy="200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65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MARKET ANALYSIS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076226" y="1703996"/>
            <a:ext cx="7303262" cy="1044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7" lvl="1" indent="-215904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global EdTech market is projected to grow from USD 298.5 billion in 2023 to USD 911.9 billion by 2030.</a:t>
            </a:r>
          </a:p>
          <a:p>
            <a:pPr algn="ctr">
              <a:lnSpc>
                <a:spcPts val="2800"/>
              </a:lnSpc>
            </a:pPr>
            <a:r>
              <a:rPr lang="en-US" sz="2000" i="1" u="sng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  <a:hlinkClick r:id="rId16" tooltip="https://www.psmarketresearch.com/market-analysis/educational-technology-edtech-market?utm_source=chatgpt.com"/>
              </a:rPr>
              <a:t>[Source]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076226" y="1045232"/>
            <a:ext cx="4067629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Industry Overview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757943" y="1115081"/>
            <a:ext cx="1200997" cy="1096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7"/>
              </a:lnSpc>
            </a:pPr>
            <a:r>
              <a:rPr lang="en-US" sz="486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066701" y="3823884"/>
            <a:ext cx="4067629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Trends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076226" y="4385456"/>
            <a:ext cx="7303262" cy="139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7" lvl="1" indent="-215904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Rising demand for personalized digital learning tools</a:t>
            </a:r>
          </a:p>
          <a:p>
            <a:pPr marL="431807" lvl="1" indent="-215904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Digital Transformation in Education sector to enhance engagement and streamline decision-making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076226" y="6805622"/>
            <a:ext cx="7485501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Role in the Educational Landscape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076226" y="7342197"/>
            <a:ext cx="7303262" cy="139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7" lvl="1" indent="-215904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Personalized, Data-Driven and Student-Centered AI-driven Recommendations aligning with industry trends</a:t>
            </a:r>
          </a:p>
          <a:p>
            <a:pPr marL="431807" lvl="1" indent="-215904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Can be implemented across other colleges.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729368" y="4043811"/>
            <a:ext cx="1200997" cy="1096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7"/>
              </a:lnSpc>
            </a:pPr>
            <a:r>
              <a:rPr lang="en-US" sz="486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800343" y="6973663"/>
            <a:ext cx="1059045" cy="1096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27"/>
              </a:lnSpc>
            </a:pPr>
            <a:r>
              <a:rPr lang="en-US" sz="486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40" name="Freeform 40"/>
          <p:cNvSpPr/>
          <p:nvPr/>
        </p:nvSpPr>
        <p:spPr>
          <a:xfrm>
            <a:off x="16271797" y="8408997"/>
            <a:ext cx="2662305" cy="3109261"/>
          </a:xfrm>
          <a:custGeom>
            <a:avLst/>
            <a:gdLst/>
            <a:ahLst/>
            <a:cxnLst/>
            <a:rect l="l" t="t" r="r" b="b"/>
            <a:pathLst>
              <a:path w="2662305" h="3109261">
                <a:moveTo>
                  <a:pt x="0" y="0"/>
                </a:moveTo>
                <a:lnTo>
                  <a:pt x="2662305" y="0"/>
                </a:lnTo>
                <a:lnTo>
                  <a:pt x="2662305" y="3109261"/>
                </a:lnTo>
                <a:lnTo>
                  <a:pt x="0" y="31092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AutoShape 41"/>
          <p:cNvSpPr/>
          <p:nvPr/>
        </p:nvSpPr>
        <p:spPr>
          <a:xfrm>
            <a:off x="5729368" y="9950855"/>
            <a:ext cx="6492240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2" name="Group 42"/>
          <p:cNvGrpSpPr/>
          <p:nvPr/>
        </p:nvGrpSpPr>
        <p:grpSpPr>
          <a:xfrm>
            <a:off x="5203460" y="9619472"/>
            <a:ext cx="671658" cy="608976"/>
            <a:chOff x="0" y="0"/>
            <a:chExt cx="895545" cy="811968"/>
          </a:xfrm>
        </p:grpSpPr>
        <p:grpSp>
          <p:nvGrpSpPr>
            <p:cNvPr id="43" name="Group 43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TextBox 45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46" name="TextBox 46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6155216" y="9628997"/>
            <a:ext cx="671658" cy="608976"/>
            <a:chOff x="0" y="0"/>
            <a:chExt cx="895545" cy="811968"/>
          </a:xfrm>
        </p:grpSpPr>
        <p:grpSp>
          <p:nvGrpSpPr>
            <p:cNvPr id="48" name="Group 48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TextBox 50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51" name="TextBox 51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7103099" y="9628997"/>
            <a:ext cx="671658" cy="608976"/>
            <a:chOff x="0" y="0"/>
            <a:chExt cx="895545" cy="811968"/>
          </a:xfrm>
        </p:grpSpPr>
        <p:grpSp>
          <p:nvGrpSpPr>
            <p:cNvPr id="53" name="Group 53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TextBox 55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56" name="TextBox 56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8050982" y="9628997"/>
            <a:ext cx="671658" cy="608976"/>
            <a:chOff x="0" y="0"/>
            <a:chExt cx="895545" cy="811968"/>
          </a:xfrm>
        </p:grpSpPr>
        <p:grpSp>
          <p:nvGrpSpPr>
            <p:cNvPr id="58" name="Group 58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TextBox 60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61" name="TextBox 61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8998866" y="9628997"/>
            <a:ext cx="671658" cy="608976"/>
            <a:chOff x="0" y="0"/>
            <a:chExt cx="895545" cy="811968"/>
          </a:xfrm>
        </p:grpSpPr>
        <p:grpSp>
          <p:nvGrpSpPr>
            <p:cNvPr id="63" name="Group 63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TextBox 65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66" name="TextBox 66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2500" b="1">
                  <a:solidFill>
                    <a:srgbClr val="FFFFFF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05</a:t>
              </a:r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9946749" y="9628997"/>
            <a:ext cx="671658" cy="608976"/>
            <a:chOff x="0" y="0"/>
            <a:chExt cx="895545" cy="811968"/>
          </a:xfrm>
        </p:grpSpPr>
        <p:grpSp>
          <p:nvGrpSpPr>
            <p:cNvPr id="68" name="Group 68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TextBox 70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71" name="TextBox 71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10894633" y="9628997"/>
            <a:ext cx="671658" cy="608976"/>
            <a:chOff x="0" y="0"/>
            <a:chExt cx="895545" cy="811968"/>
          </a:xfrm>
        </p:grpSpPr>
        <p:grpSp>
          <p:nvGrpSpPr>
            <p:cNvPr id="73" name="Group 73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" name="TextBox 75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76" name="TextBox 76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77" name="Group 77"/>
          <p:cNvGrpSpPr/>
          <p:nvPr/>
        </p:nvGrpSpPr>
        <p:grpSpPr>
          <a:xfrm>
            <a:off x="11842516" y="9628997"/>
            <a:ext cx="671658" cy="608976"/>
            <a:chOff x="0" y="0"/>
            <a:chExt cx="895545" cy="811968"/>
          </a:xfrm>
        </p:grpSpPr>
        <p:grpSp>
          <p:nvGrpSpPr>
            <p:cNvPr id="78" name="Group 78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79" name="Freeform 79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TextBox 80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81" name="TextBox 81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sp>
        <p:nvSpPr>
          <p:cNvPr id="82" name="Freeform 82"/>
          <p:cNvSpPr/>
          <p:nvPr/>
        </p:nvSpPr>
        <p:spPr>
          <a:xfrm>
            <a:off x="168495" y="146888"/>
            <a:ext cx="1973525" cy="300787"/>
          </a:xfrm>
          <a:custGeom>
            <a:avLst/>
            <a:gdLst/>
            <a:ahLst/>
            <a:cxnLst/>
            <a:rect l="l" t="t" r="r" b="b"/>
            <a:pathLst>
              <a:path w="1973525" h="300787">
                <a:moveTo>
                  <a:pt x="0" y="0"/>
                </a:moveTo>
                <a:lnTo>
                  <a:pt x="1973525" y="0"/>
                </a:lnTo>
                <a:lnTo>
                  <a:pt x="1973525" y="300787"/>
                </a:lnTo>
                <a:lnTo>
                  <a:pt x="0" y="30078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90" t="-6270" b="-6270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651" y="1122907"/>
            <a:ext cx="18302651" cy="3774023"/>
            <a:chOff x="0" y="0"/>
            <a:chExt cx="4820451" cy="9939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20451" cy="993981"/>
            </a:xfrm>
            <a:custGeom>
              <a:avLst/>
              <a:gdLst/>
              <a:ahLst/>
              <a:cxnLst/>
              <a:rect l="l" t="t" r="r" b="b"/>
              <a:pathLst>
                <a:path w="4820451" h="993981">
                  <a:moveTo>
                    <a:pt x="0" y="0"/>
                  </a:moveTo>
                  <a:lnTo>
                    <a:pt x="4820451" y="0"/>
                  </a:lnTo>
                  <a:lnTo>
                    <a:pt x="4820451" y="993981"/>
                  </a:lnTo>
                  <a:lnTo>
                    <a:pt x="0" y="993981"/>
                  </a:lnTo>
                  <a:close/>
                </a:path>
              </a:pathLst>
            </a:custGeom>
            <a:solidFill>
              <a:srgbClr val="49A15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42875"/>
              <a:ext cx="4820451" cy="1136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51091" y="2859421"/>
            <a:ext cx="3513107" cy="4468722"/>
            <a:chOff x="0" y="0"/>
            <a:chExt cx="925263" cy="117694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25263" cy="1176947"/>
            </a:xfrm>
            <a:custGeom>
              <a:avLst/>
              <a:gdLst/>
              <a:ahLst/>
              <a:cxnLst/>
              <a:rect l="l" t="t" r="r" b="b"/>
              <a:pathLst>
                <a:path w="925263" h="1176947">
                  <a:moveTo>
                    <a:pt x="0" y="0"/>
                  </a:moveTo>
                  <a:lnTo>
                    <a:pt x="925263" y="0"/>
                  </a:lnTo>
                  <a:lnTo>
                    <a:pt x="925263" y="1176947"/>
                  </a:lnTo>
                  <a:lnTo>
                    <a:pt x="0" y="1176947"/>
                  </a:lnTo>
                  <a:close/>
                </a:path>
              </a:pathLst>
            </a:custGeom>
            <a:solidFill>
              <a:srgbClr val="1B63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42875"/>
              <a:ext cx="925263" cy="13198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360050" y="5112832"/>
            <a:ext cx="3509419" cy="2775366"/>
          </a:xfrm>
          <a:custGeom>
            <a:avLst/>
            <a:gdLst/>
            <a:ahLst/>
            <a:cxnLst/>
            <a:rect l="l" t="t" r="r" b="b"/>
            <a:pathLst>
              <a:path w="3509419" h="2775366">
                <a:moveTo>
                  <a:pt x="0" y="0"/>
                </a:moveTo>
                <a:lnTo>
                  <a:pt x="3509419" y="0"/>
                </a:lnTo>
                <a:lnTo>
                  <a:pt x="3509419" y="2775365"/>
                </a:lnTo>
                <a:lnTo>
                  <a:pt x="0" y="2775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5346878" y="2859421"/>
            <a:ext cx="3513107" cy="4468722"/>
            <a:chOff x="0" y="0"/>
            <a:chExt cx="925263" cy="117694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25263" cy="1176947"/>
            </a:xfrm>
            <a:custGeom>
              <a:avLst/>
              <a:gdLst/>
              <a:ahLst/>
              <a:cxnLst/>
              <a:rect l="l" t="t" r="r" b="b"/>
              <a:pathLst>
                <a:path w="925263" h="1176947">
                  <a:moveTo>
                    <a:pt x="0" y="0"/>
                  </a:moveTo>
                  <a:lnTo>
                    <a:pt x="925263" y="0"/>
                  </a:lnTo>
                  <a:lnTo>
                    <a:pt x="925263" y="1176947"/>
                  </a:lnTo>
                  <a:lnTo>
                    <a:pt x="0" y="1176947"/>
                  </a:lnTo>
                  <a:close/>
                </a:path>
              </a:pathLst>
            </a:custGeom>
            <a:solidFill>
              <a:srgbClr val="1B63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42875"/>
              <a:ext cx="925263" cy="13198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460019" y="2859421"/>
            <a:ext cx="3608357" cy="4468722"/>
            <a:chOff x="0" y="0"/>
            <a:chExt cx="950349" cy="117694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50349" cy="1176947"/>
            </a:xfrm>
            <a:custGeom>
              <a:avLst/>
              <a:gdLst/>
              <a:ahLst/>
              <a:cxnLst/>
              <a:rect l="l" t="t" r="r" b="b"/>
              <a:pathLst>
                <a:path w="950349" h="1176947">
                  <a:moveTo>
                    <a:pt x="0" y="0"/>
                  </a:moveTo>
                  <a:lnTo>
                    <a:pt x="950349" y="0"/>
                  </a:lnTo>
                  <a:lnTo>
                    <a:pt x="950349" y="1176947"/>
                  </a:lnTo>
                  <a:lnTo>
                    <a:pt x="0" y="1176947"/>
                  </a:lnTo>
                  <a:close/>
                </a:path>
              </a:pathLst>
            </a:custGeom>
            <a:solidFill>
              <a:srgbClr val="1B63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42875"/>
              <a:ext cx="950349" cy="13198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538452" y="2859421"/>
            <a:ext cx="3513107" cy="4468722"/>
            <a:chOff x="0" y="0"/>
            <a:chExt cx="925263" cy="117694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25263" cy="1176947"/>
            </a:xfrm>
            <a:custGeom>
              <a:avLst/>
              <a:gdLst/>
              <a:ahLst/>
              <a:cxnLst/>
              <a:rect l="l" t="t" r="r" b="b"/>
              <a:pathLst>
                <a:path w="925263" h="1176947">
                  <a:moveTo>
                    <a:pt x="0" y="0"/>
                  </a:moveTo>
                  <a:lnTo>
                    <a:pt x="925263" y="0"/>
                  </a:lnTo>
                  <a:lnTo>
                    <a:pt x="925263" y="1176947"/>
                  </a:lnTo>
                  <a:lnTo>
                    <a:pt x="0" y="1176947"/>
                  </a:lnTo>
                  <a:close/>
                </a:path>
              </a:pathLst>
            </a:custGeom>
            <a:solidFill>
              <a:srgbClr val="1B63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42875"/>
              <a:ext cx="925263" cy="13198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-592100" y="3526171"/>
            <a:ext cx="1620800" cy="502448"/>
          </a:xfrm>
          <a:custGeom>
            <a:avLst/>
            <a:gdLst/>
            <a:ahLst/>
            <a:cxnLst/>
            <a:rect l="l" t="t" r="r" b="b"/>
            <a:pathLst>
              <a:path w="1620800" h="502448">
                <a:moveTo>
                  <a:pt x="0" y="0"/>
                </a:moveTo>
                <a:lnTo>
                  <a:pt x="1620800" y="0"/>
                </a:lnTo>
                <a:lnTo>
                  <a:pt x="1620800" y="502448"/>
                </a:lnTo>
                <a:lnTo>
                  <a:pt x="0" y="5024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933679" y="1273463"/>
            <a:ext cx="2147932" cy="2147932"/>
          </a:xfrm>
          <a:custGeom>
            <a:avLst/>
            <a:gdLst/>
            <a:ahLst/>
            <a:cxnLst/>
            <a:rect l="l" t="t" r="r" b="b"/>
            <a:pathLst>
              <a:path w="2147932" h="2147932">
                <a:moveTo>
                  <a:pt x="0" y="0"/>
                </a:moveTo>
                <a:lnTo>
                  <a:pt x="2147932" y="0"/>
                </a:lnTo>
                <a:lnTo>
                  <a:pt x="2147932" y="2147933"/>
                </a:lnTo>
                <a:lnTo>
                  <a:pt x="0" y="21479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6064326" y="1270230"/>
            <a:ext cx="2188262" cy="2255940"/>
          </a:xfrm>
          <a:custGeom>
            <a:avLst/>
            <a:gdLst/>
            <a:ahLst/>
            <a:cxnLst/>
            <a:rect l="l" t="t" r="r" b="b"/>
            <a:pathLst>
              <a:path w="2188262" h="2255940">
                <a:moveTo>
                  <a:pt x="0" y="0"/>
                </a:moveTo>
                <a:lnTo>
                  <a:pt x="2188262" y="0"/>
                </a:lnTo>
                <a:lnTo>
                  <a:pt x="2188262" y="2255941"/>
                </a:lnTo>
                <a:lnTo>
                  <a:pt x="0" y="22559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0787142" y="2553342"/>
            <a:ext cx="1302754" cy="1162708"/>
          </a:xfrm>
          <a:custGeom>
            <a:avLst/>
            <a:gdLst/>
            <a:ahLst/>
            <a:cxnLst/>
            <a:rect l="l" t="t" r="r" b="b"/>
            <a:pathLst>
              <a:path w="1302754" h="1162708">
                <a:moveTo>
                  <a:pt x="0" y="0"/>
                </a:moveTo>
                <a:lnTo>
                  <a:pt x="1302753" y="0"/>
                </a:lnTo>
                <a:lnTo>
                  <a:pt x="1302753" y="1162707"/>
                </a:lnTo>
                <a:lnTo>
                  <a:pt x="0" y="11627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0918854" y="1417659"/>
            <a:ext cx="1075791" cy="1075791"/>
          </a:xfrm>
          <a:custGeom>
            <a:avLst/>
            <a:gdLst/>
            <a:ahLst/>
            <a:cxnLst/>
            <a:rect l="l" t="t" r="r" b="b"/>
            <a:pathLst>
              <a:path w="1075791" h="1075791">
                <a:moveTo>
                  <a:pt x="0" y="0"/>
                </a:moveTo>
                <a:lnTo>
                  <a:pt x="1075791" y="0"/>
                </a:lnTo>
                <a:lnTo>
                  <a:pt x="1075791" y="1075791"/>
                </a:lnTo>
                <a:lnTo>
                  <a:pt x="0" y="107579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1310367" y="3752526"/>
            <a:ext cx="3394555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Initial Development Costs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10367" y="4879570"/>
            <a:ext cx="3394555" cy="2347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Training &amp; Optimization</a:t>
            </a:r>
          </a:p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$15,000</a:t>
            </a:r>
          </a:p>
          <a:p>
            <a:pPr algn="ctr">
              <a:lnSpc>
                <a:spcPts val="2380"/>
              </a:lnSpc>
            </a:pPr>
            <a:r>
              <a:rPr lang="en-US" sz="1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Pipeline Setup</a:t>
            </a:r>
          </a:p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$10,000</a:t>
            </a:r>
          </a:p>
          <a:p>
            <a:pPr algn="ctr">
              <a:lnSpc>
                <a:spcPts val="2380"/>
              </a:lnSpc>
            </a:pPr>
            <a:r>
              <a:rPr lang="en-US" sz="1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Backend Infrastructure </a:t>
            </a:r>
            <a:r>
              <a:rPr lang="en-US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$20,000</a:t>
            </a:r>
          </a:p>
          <a:p>
            <a:pPr algn="l">
              <a:lnSpc>
                <a:spcPts val="2380"/>
              </a:lnSpc>
            </a:pPr>
            <a:endParaRPr lang="en-US" sz="1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640166" y="3823565"/>
            <a:ext cx="3457612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Revenue Potential</a:t>
            </a:r>
          </a:p>
          <a:p>
            <a:pPr algn="ctr">
              <a:lnSpc>
                <a:spcPts val="3220"/>
              </a:lnSpc>
            </a:pPr>
            <a:r>
              <a:rPr lang="en-US" sz="23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Year 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665132" y="3752526"/>
            <a:ext cx="2899255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Annual Operational Costs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655231" y="3800151"/>
            <a:ext cx="3396329" cy="789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Revenue Potential </a:t>
            </a:r>
          </a:p>
          <a:p>
            <a:pPr algn="ctr">
              <a:lnSpc>
                <a:spcPts val="3220"/>
              </a:lnSpc>
            </a:pPr>
            <a:r>
              <a:rPr lang="en-US" sz="23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by Year 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064326" y="4879570"/>
            <a:ext cx="2100866" cy="205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 b="1" u="none" strike="noStrik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Cloud Hosting (AWS/GCP)</a:t>
            </a:r>
          </a:p>
          <a:p>
            <a:pPr marL="0" lvl="1" indent="0" algn="ctr">
              <a:lnSpc>
                <a:spcPts val="2380"/>
              </a:lnSpc>
              <a:spcBef>
                <a:spcPct val="0"/>
              </a:spcBef>
            </a:pPr>
            <a:r>
              <a:rPr lang="en-US" sz="1700" b="1" u="none" strike="noStrik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17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$5,000</a:t>
            </a:r>
          </a:p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 b="1" u="none" strike="noStrik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Maintenance &amp; Updates</a:t>
            </a:r>
          </a:p>
          <a:p>
            <a:pPr marL="0" lvl="1" indent="0" algn="ctr">
              <a:lnSpc>
                <a:spcPts val="2380"/>
              </a:lnSpc>
              <a:spcBef>
                <a:spcPct val="0"/>
              </a:spcBef>
            </a:pPr>
            <a:r>
              <a:rPr lang="en-US" sz="17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$10,000</a:t>
            </a:r>
          </a:p>
          <a:p>
            <a:pPr marL="0" lvl="1" indent="0" algn="ctr">
              <a:lnSpc>
                <a:spcPts val="2380"/>
              </a:lnSpc>
              <a:spcBef>
                <a:spcPct val="0"/>
              </a:spcBef>
            </a:pPr>
            <a:endParaRPr lang="en-US" sz="1700" u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153777" y="4879570"/>
            <a:ext cx="2473950" cy="2347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 b="1" u="none" strike="noStrik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Annual Subscription Fee</a:t>
            </a:r>
          </a:p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$10,000 per institution</a:t>
            </a:r>
          </a:p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 b="1" u="none" strike="noStrik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Target Clients</a:t>
            </a:r>
          </a:p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University Admins</a:t>
            </a:r>
          </a:p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Revenue</a:t>
            </a:r>
          </a:p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 u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$500,000</a:t>
            </a:r>
          </a:p>
          <a:p>
            <a:pPr marL="0" lvl="1" indent="0" algn="ctr">
              <a:lnSpc>
                <a:spcPts val="2380"/>
              </a:lnSpc>
              <a:spcBef>
                <a:spcPct val="0"/>
              </a:spcBef>
            </a:pPr>
            <a:endParaRPr lang="en-US" sz="1700" u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4241648" y="4879570"/>
            <a:ext cx="2100866" cy="1757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380"/>
              </a:lnSpc>
              <a:spcBef>
                <a:spcPct val="0"/>
              </a:spcBef>
            </a:pPr>
            <a:r>
              <a:rPr lang="en-US" sz="17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Potential to gain upto 200 universities onboard as clients generating upto $2M in revenue.</a:t>
            </a:r>
          </a:p>
        </p:txBody>
      </p:sp>
      <p:sp>
        <p:nvSpPr>
          <p:cNvPr id="31" name="Freeform 31"/>
          <p:cNvSpPr/>
          <p:nvPr/>
        </p:nvSpPr>
        <p:spPr>
          <a:xfrm>
            <a:off x="14702018" y="2517050"/>
            <a:ext cx="1302754" cy="1162708"/>
          </a:xfrm>
          <a:custGeom>
            <a:avLst/>
            <a:gdLst/>
            <a:ahLst/>
            <a:cxnLst/>
            <a:rect l="l" t="t" r="r" b="b"/>
            <a:pathLst>
              <a:path w="1302754" h="1162708">
                <a:moveTo>
                  <a:pt x="0" y="0"/>
                </a:moveTo>
                <a:lnTo>
                  <a:pt x="1302754" y="0"/>
                </a:lnTo>
                <a:lnTo>
                  <a:pt x="1302754" y="1162708"/>
                </a:lnTo>
                <a:lnTo>
                  <a:pt x="0" y="11627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14800145" y="1387541"/>
            <a:ext cx="1075791" cy="1075791"/>
          </a:xfrm>
          <a:custGeom>
            <a:avLst/>
            <a:gdLst/>
            <a:ahLst/>
            <a:cxnLst/>
            <a:rect l="l" t="t" r="r" b="b"/>
            <a:pathLst>
              <a:path w="1075791" h="1075791">
                <a:moveTo>
                  <a:pt x="0" y="0"/>
                </a:moveTo>
                <a:lnTo>
                  <a:pt x="1075791" y="0"/>
                </a:lnTo>
                <a:lnTo>
                  <a:pt x="1075791" y="1075791"/>
                </a:lnTo>
                <a:lnTo>
                  <a:pt x="0" y="107579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TextBox 33"/>
          <p:cNvSpPr txBox="1"/>
          <p:nvPr/>
        </p:nvSpPr>
        <p:spPr>
          <a:xfrm>
            <a:off x="13649401" y="2916256"/>
            <a:ext cx="3396329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360218" y="7442443"/>
            <a:ext cx="15601265" cy="2002650"/>
            <a:chOff x="0" y="0"/>
            <a:chExt cx="4108975" cy="527447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108975" cy="527447"/>
            </a:xfrm>
            <a:custGeom>
              <a:avLst/>
              <a:gdLst/>
              <a:ahLst/>
              <a:cxnLst/>
              <a:rect l="l" t="t" r="r" b="b"/>
              <a:pathLst>
                <a:path w="4108975" h="527447">
                  <a:moveTo>
                    <a:pt x="0" y="0"/>
                  </a:moveTo>
                  <a:lnTo>
                    <a:pt x="4108975" y="0"/>
                  </a:lnTo>
                  <a:lnTo>
                    <a:pt x="4108975" y="527447"/>
                  </a:lnTo>
                  <a:lnTo>
                    <a:pt x="0" y="527447"/>
                  </a:lnTo>
                  <a:close/>
                </a:path>
              </a:pathLst>
            </a:custGeom>
            <a:solidFill>
              <a:srgbClr val="49A15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142875"/>
              <a:ext cx="4108975" cy="6703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50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2338381" y="7547218"/>
            <a:ext cx="14145185" cy="172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Profitability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With a break-even point achievable within the first year, the model ensures strong margins. Expanding features (e.g., user reviews, and interactive dashboards) can unlock additional revenue streams.</a:t>
            </a:r>
          </a:p>
        </p:txBody>
      </p:sp>
      <p:sp>
        <p:nvSpPr>
          <p:cNvPr id="38" name="AutoShape 38"/>
          <p:cNvSpPr/>
          <p:nvPr/>
        </p:nvSpPr>
        <p:spPr>
          <a:xfrm>
            <a:off x="5729368" y="9950855"/>
            <a:ext cx="6492240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9" name="Group 39"/>
          <p:cNvGrpSpPr/>
          <p:nvPr/>
        </p:nvGrpSpPr>
        <p:grpSpPr>
          <a:xfrm>
            <a:off x="5203460" y="9619472"/>
            <a:ext cx="671658" cy="608976"/>
            <a:chOff x="0" y="0"/>
            <a:chExt cx="895545" cy="811968"/>
          </a:xfrm>
        </p:grpSpPr>
        <p:grpSp>
          <p:nvGrpSpPr>
            <p:cNvPr id="40" name="Group 40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TextBox 42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43" name="TextBox 43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6155216" y="9628997"/>
            <a:ext cx="671658" cy="608976"/>
            <a:chOff x="0" y="0"/>
            <a:chExt cx="895545" cy="811968"/>
          </a:xfrm>
        </p:grpSpPr>
        <p:grpSp>
          <p:nvGrpSpPr>
            <p:cNvPr id="45" name="Group 45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TextBox 47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48" name="TextBox 48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7103099" y="9628997"/>
            <a:ext cx="671658" cy="608976"/>
            <a:chOff x="0" y="0"/>
            <a:chExt cx="895545" cy="811968"/>
          </a:xfrm>
        </p:grpSpPr>
        <p:grpSp>
          <p:nvGrpSpPr>
            <p:cNvPr id="50" name="Group 50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TextBox 52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53" name="TextBox 53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8050982" y="9628997"/>
            <a:ext cx="671658" cy="608976"/>
            <a:chOff x="0" y="0"/>
            <a:chExt cx="895545" cy="811968"/>
          </a:xfrm>
        </p:grpSpPr>
        <p:grpSp>
          <p:nvGrpSpPr>
            <p:cNvPr id="55" name="Group 55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TextBox 57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58" name="TextBox 58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8998866" y="9628997"/>
            <a:ext cx="671658" cy="608976"/>
            <a:chOff x="0" y="0"/>
            <a:chExt cx="895545" cy="811968"/>
          </a:xfrm>
        </p:grpSpPr>
        <p:grpSp>
          <p:nvGrpSpPr>
            <p:cNvPr id="60" name="Group 60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TextBox 62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63" name="TextBox 63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9946749" y="9628997"/>
            <a:ext cx="671658" cy="608976"/>
            <a:chOff x="0" y="0"/>
            <a:chExt cx="895545" cy="811968"/>
          </a:xfrm>
        </p:grpSpPr>
        <p:grpSp>
          <p:nvGrpSpPr>
            <p:cNvPr id="65" name="Group 65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TextBox 67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68" name="TextBox 68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2500" b="1">
                  <a:solidFill>
                    <a:srgbClr val="FFFFFF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06</a:t>
              </a:r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10894633" y="9628997"/>
            <a:ext cx="671658" cy="608976"/>
            <a:chOff x="0" y="0"/>
            <a:chExt cx="895545" cy="811968"/>
          </a:xfrm>
        </p:grpSpPr>
        <p:grpSp>
          <p:nvGrpSpPr>
            <p:cNvPr id="70" name="Group 70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TextBox 72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73" name="TextBox 73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grpSp>
        <p:nvGrpSpPr>
          <p:cNvPr id="74" name="Group 74"/>
          <p:cNvGrpSpPr/>
          <p:nvPr/>
        </p:nvGrpSpPr>
        <p:grpSpPr>
          <a:xfrm>
            <a:off x="11842516" y="9628997"/>
            <a:ext cx="671658" cy="608976"/>
            <a:chOff x="0" y="0"/>
            <a:chExt cx="895545" cy="811968"/>
          </a:xfrm>
        </p:grpSpPr>
        <p:grpSp>
          <p:nvGrpSpPr>
            <p:cNvPr id="75" name="Group 75"/>
            <p:cNvGrpSpPr/>
            <p:nvPr/>
          </p:nvGrpSpPr>
          <p:grpSpPr>
            <a:xfrm>
              <a:off x="25400" y="0"/>
              <a:ext cx="870145" cy="811968"/>
              <a:chOff x="0" y="0"/>
              <a:chExt cx="812800" cy="758457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0" y="0"/>
                <a:ext cx="812800" cy="758457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58457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31457"/>
                    </a:lnTo>
                    <a:cubicBezTo>
                      <a:pt x="812800" y="701597"/>
                      <a:pt x="755940" y="758457"/>
                      <a:pt x="685800" y="758457"/>
                    </a:cubicBezTo>
                    <a:lnTo>
                      <a:pt x="127000" y="758457"/>
                    </a:lnTo>
                    <a:cubicBezTo>
                      <a:pt x="93318" y="758457"/>
                      <a:pt x="61015" y="745077"/>
                      <a:pt x="37197" y="721260"/>
                    </a:cubicBezTo>
                    <a:cubicBezTo>
                      <a:pt x="13380" y="697443"/>
                      <a:pt x="0" y="665140"/>
                      <a:pt x="0" y="631457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002C5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TextBox 77"/>
              <p:cNvSpPr txBox="1"/>
              <p:nvPr/>
            </p:nvSpPr>
            <p:spPr>
              <a:xfrm>
                <a:off x="0" y="-266700"/>
                <a:ext cx="812800" cy="10251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000"/>
                  </a:lnSpc>
                </a:pPr>
                <a:endParaRPr/>
              </a:p>
            </p:txBody>
          </p:sp>
        </p:grpSp>
        <p:sp>
          <p:nvSpPr>
            <p:cNvPr id="78" name="TextBox 78"/>
            <p:cNvSpPr txBox="1"/>
            <p:nvPr/>
          </p:nvSpPr>
          <p:spPr>
            <a:xfrm>
              <a:off x="0" y="-85106"/>
              <a:ext cx="895545" cy="766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endParaRPr/>
            </a:p>
          </p:txBody>
        </p:sp>
      </p:grpSp>
      <p:sp>
        <p:nvSpPr>
          <p:cNvPr id="79" name="TextBox 79"/>
          <p:cNvSpPr txBox="1"/>
          <p:nvPr/>
        </p:nvSpPr>
        <p:spPr>
          <a:xfrm>
            <a:off x="854359" y="263037"/>
            <a:ext cx="16579283" cy="66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 b="1">
                <a:solidFill>
                  <a:srgbClr val="002C5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BUSINESS CASE</a:t>
            </a:r>
          </a:p>
        </p:txBody>
      </p:sp>
      <p:sp>
        <p:nvSpPr>
          <p:cNvPr id="80" name="Freeform 80"/>
          <p:cNvSpPr/>
          <p:nvPr/>
        </p:nvSpPr>
        <p:spPr>
          <a:xfrm>
            <a:off x="16342513" y="31807"/>
            <a:ext cx="1945487" cy="1459115"/>
          </a:xfrm>
          <a:custGeom>
            <a:avLst/>
            <a:gdLst/>
            <a:ahLst/>
            <a:cxnLst/>
            <a:rect l="l" t="t" r="r" b="b"/>
            <a:pathLst>
              <a:path w="1945487" h="1459115">
                <a:moveTo>
                  <a:pt x="0" y="0"/>
                </a:moveTo>
                <a:lnTo>
                  <a:pt x="1945487" y="0"/>
                </a:lnTo>
                <a:lnTo>
                  <a:pt x="1945487" y="1459115"/>
                </a:lnTo>
                <a:lnTo>
                  <a:pt x="0" y="145911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1" name="Freeform 81"/>
          <p:cNvSpPr/>
          <p:nvPr/>
        </p:nvSpPr>
        <p:spPr>
          <a:xfrm>
            <a:off x="168495" y="146888"/>
            <a:ext cx="1973525" cy="300787"/>
          </a:xfrm>
          <a:custGeom>
            <a:avLst/>
            <a:gdLst/>
            <a:ahLst/>
            <a:cxnLst/>
            <a:rect l="l" t="t" r="r" b="b"/>
            <a:pathLst>
              <a:path w="1973525" h="300787">
                <a:moveTo>
                  <a:pt x="0" y="0"/>
                </a:moveTo>
                <a:lnTo>
                  <a:pt x="1973525" y="0"/>
                </a:lnTo>
                <a:lnTo>
                  <a:pt x="1973525" y="300787"/>
                </a:lnTo>
                <a:lnTo>
                  <a:pt x="0" y="30078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90" t="-6270" b="-6270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1039</Words>
  <Application>Microsoft Macintosh PowerPoint</Application>
  <PresentationFormat>Custom</PresentationFormat>
  <Paragraphs>190</Paragraphs>
  <Slides>13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Montserrat Medium</vt:lpstr>
      <vt:lpstr>Canva Sans</vt:lpstr>
      <vt:lpstr>Montserrat Ultra-Bold</vt:lpstr>
      <vt:lpstr>Canva Sans Bold</vt:lpstr>
      <vt:lpstr>Montserrat Italics</vt:lpstr>
      <vt:lpstr>Calibri</vt:lpstr>
      <vt:lpstr>Montserrat</vt:lpstr>
      <vt:lpstr>Montserrat Bold Italics</vt:lpstr>
      <vt:lpstr>Agrandir Bold</vt:lpstr>
      <vt:lpstr>Arial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2</dc:title>
  <cp:lastModifiedBy>Priya Chaudhuri</cp:lastModifiedBy>
  <cp:revision>4</cp:revision>
  <dcterms:created xsi:type="dcterms:W3CDTF">2006-08-16T00:00:00Z</dcterms:created>
  <dcterms:modified xsi:type="dcterms:W3CDTF">2024-12-05T00:29:34Z</dcterms:modified>
  <dc:identifier>DAGYEJPraik</dc:identifier>
</cp:coreProperties>
</file>